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94"/>
  </p:notesMasterIdLst>
  <p:sldIdLst>
    <p:sldId id="256" r:id="rId3"/>
    <p:sldId id="416" r:id="rId4"/>
    <p:sldId id="257" r:id="rId5"/>
    <p:sldId id="354" r:id="rId6"/>
    <p:sldId id="263" r:id="rId7"/>
    <p:sldId id="371" r:id="rId8"/>
    <p:sldId id="262" r:id="rId9"/>
    <p:sldId id="313" r:id="rId10"/>
    <p:sldId id="355" r:id="rId11"/>
    <p:sldId id="314" r:id="rId12"/>
    <p:sldId id="312" r:id="rId13"/>
    <p:sldId id="315" r:id="rId14"/>
    <p:sldId id="316" r:id="rId15"/>
    <p:sldId id="290" r:id="rId16"/>
    <p:sldId id="317" r:id="rId17"/>
    <p:sldId id="373" r:id="rId18"/>
    <p:sldId id="413" r:id="rId19"/>
    <p:sldId id="359" r:id="rId20"/>
    <p:sldId id="357" r:id="rId21"/>
    <p:sldId id="414" r:id="rId22"/>
    <p:sldId id="360" r:id="rId23"/>
    <p:sldId id="365" r:id="rId24"/>
    <p:sldId id="372" r:id="rId25"/>
    <p:sldId id="356" r:id="rId26"/>
    <p:sldId id="367" r:id="rId27"/>
    <p:sldId id="366" r:id="rId28"/>
    <p:sldId id="362" r:id="rId29"/>
    <p:sldId id="363" r:id="rId30"/>
    <p:sldId id="361" r:id="rId31"/>
    <p:sldId id="370" r:id="rId32"/>
    <p:sldId id="364" r:id="rId33"/>
    <p:sldId id="368" r:id="rId34"/>
    <p:sldId id="358" r:id="rId35"/>
    <p:sldId id="374" r:id="rId36"/>
    <p:sldId id="375" r:id="rId37"/>
    <p:sldId id="376" r:id="rId38"/>
    <p:sldId id="377" r:id="rId39"/>
    <p:sldId id="415" r:id="rId40"/>
    <p:sldId id="378" r:id="rId41"/>
    <p:sldId id="379" r:id="rId42"/>
    <p:sldId id="380" r:id="rId43"/>
    <p:sldId id="400" r:id="rId44"/>
    <p:sldId id="381" r:id="rId45"/>
    <p:sldId id="382" r:id="rId46"/>
    <p:sldId id="383" r:id="rId47"/>
    <p:sldId id="384" r:id="rId48"/>
    <p:sldId id="385" r:id="rId49"/>
    <p:sldId id="427" r:id="rId50"/>
    <p:sldId id="386" r:id="rId51"/>
    <p:sldId id="348" r:id="rId52"/>
    <p:sldId id="401" r:id="rId53"/>
    <p:sldId id="387" r:id="rId54"/>
    <p:sldId id="388" r:id="rId55"/>
    <p:sldId id="417" r:id="rId56"/>
    <p:sldId id="418" r:id="rId57"/>
    <p:sldId id="389" r:id="rId58"/>
    <p:sldId id="391" r:id="rId59"/>
    <p:sldId id="425" r:id="rId60"/>
    <p:sldId id="426" r:id="rId61"/>
    <p:sldId id="390" r:id="rId62"/>
    <p:sldId id="392" r:id="rId63"/>
    <p:sldId id="393" r:id="rId64"/>
    <p:sldId id="394" r:id="rId65"/>
    <p:sldId id="325" r:id="rId66"/>
    <p:sldId id="395" r:id="rId67"/>
    <p:sldId id="327" r:id="rId68"/>
    <p:sldId id="396" r:id="rId69"/>
    <p:sldId id="328" r:id="rId70"/>
    <p:sldId id="397" r:id="rId71"/>
    <p:sldId id="398" r:id="rId72"/>
    <p:sldId id="419" r:id="rId73"/>
    <p:sldId id="403" r:id="rId74"/>
    <p:sldId id="420" r:id="rId75"/>
    <p:sldId id="421" r:id="rId76"/>
    <p:sldId id="422" r:id="rId77"/>
    <p:sldId id="402" r:id="rId78"/>
    <p:sldId id="406" r:id="rId79"/>
    <p:sldId id="404" r:id="rId80"/>
    <p:sldId id="405" r:id="rId81"/>
    <p:sldId id="407" r:id="rId82"/>
    <p:sldId id="408" r:id="rId83"/>
    <p:sldId id="409" r:id="rId84"/>
    <p:sldId id="410" r:id="rId85"/>
    <p:sldId id="411" r:id="rId86"/>
    <p:sldId id="412" r:id="rId87"/>
    <p:sldId id="399" r:id="rId88"/>
    <p:sldId id="321" r:id="rId89"/>
    <p:sldId id="309" r:id="rId90"/>
    <p:sldId id="350" r:id="rId91"/>
    <p:sldId id="298" r:id="rId92"/>
    <p:sldId id="326" r:id="rId93"/>
  </p:sldIdLst>
  <p:sldSz cx="9144000" cy="6858000" type="screen4x3"/>
  <p:notesSz cx="6797675"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Kardos" initials="PK" lastIdx="1" clrIdx="0"/>
  <p:cmAuthor id="2" name="Heinrich Worth" initials="HW" lastIdx="1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964F"/>
    <a:srgbClr val="FD5A39"/>
    <a:srgbClr val="FC3B14"/>
    <a:srgbClr val="EBF1F9"/>
    <a:srgbClr val="C3DAF5"/>
    <a:srgbClr val="EDF2F9"/>
    <a:srgbClr val="FF6600"/>
    <a:srgbClr val="D32603"/>
    <a:srgbClr val="33AC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54" autoAdjust="0"/>
    <p:restoredTop sz="97449" autoAdjust="0"/>
  </p:normalViewPr>
  <p:slideViewPr>
    <p:cSldViewPr>
      <p:cViewPr varScale="1">
        <p:scale>
          <a:sx n="159" d="100"/>
          <a:sy n="159" d="100"/>
        </p:scale>
        <p:origin x="1674" y="138"/>
      </p:cViewPr>
      <p:guideLst>
        <p:guide orient="horz" pos="2160"/>
        <p:guide pos="2880"/>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commentAuthors" Target="commentAuthor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413269A1-CF81-469F-AC61-CEBEBD8D057E}" type="datetimeFigureOut">
              <a:rPr lang="en-US" smtClean="0"/>
              <a:t>6/27/2021</a:t>
            </a:fld>
            <a:endParaRPr lang="en-US"/>
          </a:p>
        </p:txBody>
      </p:sp>
      <p:sp>
        <p:nvSpPr>
          <p:cNvPr id="4" name="Folienbildplatzhalter 3"/>
          <p:cNvSpPr>
            <a:spLocks noGrp="1" noRot="1" noChangeAspect="1"/>
          </p:cNvSpPr>
          <p:nvPr>
            <p:ph type="sldImg" idx="2"/>
          </p:nvPr>
        </p:nvSpPr>
        <p:spPr>
          <a:xfrm>
            <a:off x="1177925" y="1233488"/>
            <a:ext cx="4441825" cy="3332162"/>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8EDF5209-BE9B-4DD0-BB16-E6C154E19328}" type="slidenum">
              <a:rPr lang="en-US" smtClean="0"/>
              <a:t>‹Nr.›</a:t>
            </a:fld>
            <a:endParaRPr lang="en-US"/>
          </a:p>
        </p:txBody>
      </p:sp>
    </p:spTree>
    <p:extLst>
      <p:ext uri="{BB962C8B-B14F-4D97-AF65-F5344CB8AC3E}">
        <p14:creationId xmlns:p14="http://schemas.microsoft.com/office/powerpoint/2010/main" val="2914500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EDF5209-BE9B-4DD0-BB16-E6C154E19328}" type="slidenum">
              <a:rPr lang="en-US" smtClean="0"/>
              <a:t>7</a:t>
            </a:fld>
            <a:endParaRPr lang="en-US"/>
          </a:p>
        </p:txBody>
      </p:sp>
    </p:spTree>
    <p:extLst>
      <p:ext uri="{BB962C8B-B14F-4D97-AF65-F5344CB8AC3E}">
        <p14:creationId xmlns:p14="http://schemas.microsoft.com/office/powerpoint/2010/main" val="20379417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7" name="Bild 7" descr="fläche3.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el 1"/>
          <p:cNvSpPr>
            <a:spLocks noGrp="1"/>
          </p:cNvSpPr>
          <p:nvPr>
            <p:ph type="ctrTitle" hasCustomPrompt="1"/>
          </p:nvPr>
        </p:nvSpPr>
        <p:spPr>
          <a:xfrm>
            <a:off x="0" y="1758565"/>
            <a:ext cx="9144000" cy="832236"/>
          </a:xfrm>
          <a:solidFill>
            <a:sysClr val="window" lastClr="FFFFFF">
              <a:alpha val="55000"/>
            </a:sysClr>
          </a:solidFill>
        </p:spPr>
        <p:txBody>
          <a:bodyPr vert="horz" lIns="91440" tIns="45720" rIns="91440" bIns="45720" rtlCol="0" anchor="ctr">
            <a:normAutofit/>
          </a:bodyPr>
          <a:lstStyle>
            <a:lvl1pPr>
              <a:defRPr lang="de-DE" sz="3600" dirty="0">
                <a:solidFill>
                  <a:srgbClr val="006EAC"/>
                </a:solidFill>
              </a:defRPr>
            </a:lvl1pPr>
          </a:lstStyle>
          <a:p>
            <a:pPr marL="0" lvl="0" defTabSz="457200"/>
            <a:r>
              <a:rPr lang="de-DE" dirty="0"/>
              <a:t>Titelmasterformat durch Klicken bearbeiten</a:t>
            </a:r>
          </a:p>
        </p:txBody>
      </p:sp>
      <p:sp>
        <p:nvSpPr>
          <p:cNvPr id="3" name="Untertitel 2"/>
          <p:cNvSpPr>
            <a:spLocks noGrp="1"/>
          </p:cNvSpPr>
          <p:nvPr>
            <p:ph type="subTitle" idx="1"/>
          </p:nvPr>
        </p:nvSpPr>
        <p:spPr>
          <a:xfrm>
            <a:off x="1371600" y="34290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DE" dirty="0"/>
          </a:p>
        </p:txBody>
      </p:sp>
      <p:sp>
        <p:nvSpPr>
          <p:cNvPr id="9" name="Rechteck 8"/>
          <p:cNvSpPr/>
          <p:nvPr/>
        </p:nvSpPr>
        <p:spPr>
          <a:xfrm>
            <a:off x="6184899" y="1473200"/>
            <a:ext cx="2959099" cy="279400"/>
          </a:xfrm>
          <a:prstGeom prst="rect">
            <a:avLst/>
          </a:prstGeom>
          <a:solidFill>
            <a:srgbClr val="E68323"/>
          </a:solidFill>
          <a:ln w="9525" cap="flat" cmpd="sng" algn="ctr">
            <a:noFill/>
            <a:prstDash val="solid"/>
          </a:ln>
          <a:effectLst/>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Calibri"/>
              <a:ea typeface="+mn-ea"/>
              <a:cs typeface="+mn-cs"/>
            </a:endParaRPr>
          </a:p>
        </p:txBody>
      </p:sp>
      <p:pic>
        <p:nvPicPr>
          <p:cNvPr id="5" name="Grafik 4">
            <a:extLst>
              <a:ext uri="{FF2B5EF4-FFF2-40B4-BE49-F238E27FC236}">
                <a16:creationId xmlns:a16="http://schemas.microsoft.com/office/drawing/2014/main" id="{806E7E03-A97B-4935-B2AC-3883E18746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28382" y="5877271"/>
            <a:ext cx="870936" cy="889163"/>
          </a:xfrm>
          <a:prstGeom prst="rect">
            <a:avLst/>
          </a:prstGeom>
        </p:spPr>
      </p:pic>
    </p:spTree>
    <p:extLst>
      <p:ext uri="{BB962C8B-B14F-4D97-AF65-F5344CB8AC3E}">
        <p14:creationId xmlns:p14="http://schemas.microsoft.com/office/powerpoint/2010/main" val="498825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5891A708-0D36-43D4-9A71-2B34A483A81C}" type="datetimeFigureOut">
              <a:rPr lang="de-DE" smtClean="0"/>
              <a:t>27.06.2021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8D88803-F633-4F86-9347-49F3CD3F85A2}" type="slidenum">
              <a:rPr lang="de-DE" smtClean="0"/>
              <a:t>‹Nr.›</a:t>
            </a:fld>
            <a:endParaRPr lang="de-DE"/>
          </a:p>
        </p:txBody>
      </p:sp>
    </p:spTree>
    <p:extLst>
      <p:ext uri="{BB962C8B-B14F-4D97-AF65-F5344CB8AC3E}">
        <p14:creationId xmlns:p14="http://schemas.microsoft.com/office/powerpoint/2010/main" val="154363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5891A708-0D36-43D4-9A71-2B34A483A81C}" type="datetimeFigureOut">
              <a:rPr lang="de-DE" smtClean="0"/>
              <a:t>27.06.2021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8D88803-F633-4F86-9347-49F3CD3F85A2}" type="slidenum">
              <a:rPr lang="de-DE" smtClean="0"/>
              <a:t>‹Nr.›</a:t>
            </a:fld>
            <a:endParaRPr lang="de-DE"/>
          </a:p>
        </p:txBody>
      </p:sp>
    </p:spTree>
    <p:extLst>
      <p:ext uri="{BB962C8B-B14F-4D97-AF65-F5344CB8AC3E}">
        <p14:creationId xmlns:p14="http://schemas.microsoft.com/office/powerpoint/2010/main" val="3754337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4237E82F-8F2D-49C4-B48F-1BB6E0049F38}" type="datetimeFigureOut">
              <a:rPr lang="de-DE" smtClean="0"/>
              <a:t>27.06.2021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DA090C4-4C9C-4DD2-872D-C5E2840C61AF}" type="slidenum">
              <a:rPr lang="de-DE" smtClean="0"/>
              <a:t>‹Nr.›</a:t>
            </a:fld>
            <a:endParaRPr lang="de-DE"/>
          </a:p>
        </p:txBody>
      </p:sp>
    </p:spTree>
    <p:extLst>
      <p:ext uri="{BB962C8B-B14F-4D97-AF65-F5344CB8AC3E}">
        <p14:creationId xmlns:p14="http://schemas.microsoft.com/office/powerpoint/2010/main" val="761142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4237E82F-8F2D-49C4-B48F-1BB6E0049F38}" type="datetimeFigureOut">
              <a:rPr lang="de-DE" smtClean="0"/>
              <a:t>27.06.2021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DA090C4-4C9C-4DD2-872D-C5E2840C61AF}" type="slidenum">
              <a:rPr lang="de-DE" smtClean="0"/>
              <a:t>‹Nr.›</a:t>
            </a:fld>
            <a:endParaRPr lang="de-DE"/>
          </a:p>
        </p:txBody>
      </p:sp>
    </p:spTree>
    <p:extLst>
      <p:ext uri="{BB962C8B-B14F-4D97-AF65-F5344CB8AC3E}">
        <p14:creationId xmlns:p14="http://schemas.microsoft.com/office/powerpoint/2010/main" val="1724273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4237E82F-8F2D-49C4-B48F-1BB6E0049F38}" type="datetimeFigureOut">
              <a:rPr lang="de-DE" smtClean="0"/>
              <a:t>27.06.2021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DA090C4-4C9C-4DD2-872D-C5E2840C61AF}" type="slidenum">
              <a:rPr lang="de-DE" smtClean="0"/>
              <a:t>‹Nr.›</a:t>
            </a:fld>
            <a:endParaRPr lang="de-DE"/>
          </a:p>
        </p:txBody>
      </p:sp>
    </p:spTree>
    <p:extLst>
      <p:ext uri="{BB962C8B-B14F-4D97-AF65-F5344CB8AC3E}">
        <p14:creationId xmlns:p14="http://schemas.microsoft.com/office/powerpoint/2010/main" val="1281756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4237E82F-8F2D-49C4-B48F-1BB6E0049F38}" type="datetimeFigureOut">
              <a:rPr lang="de-DE" smtClean="0"/>
              <a:t>27.06.2021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DA090C4-4C9C-4DD2-872D-C5E2840C61AF}" type="slidenum">
              <a:rPr lang="de-DE" smtClean="0"/>
              <a:t>‹Nr.›</a:t>
            </a:fld>
            <a:endParaRPr lang="de-DE"/>
          </a:p>
        </p:txBody>
      </p:sp>
    </p:spTree>
    <p:extLst>
      <p:ext uri="{BB962C8B-B14F-4D97-AF65-F5344CB8AC3E}">
        <p14:creationId xmlns:p14="http://schemas.microsoft.com/office/powerpoint/2010/main" val="10712244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4237E82F-8F2D-49C4-B48F-1BB6E0049F38}" type="datetimeFigureOut">
              <a:rPr lang="de-DE" smtClean="0"/>
              <a:t>27.06.2021</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6DA090C4-4C9C-4DD2-872D-C5E2840C61AF}" type="slidenum">
              <a:rPr lang="de-DE" smtClean="0"/>
              <a:t>‹Nr.›</a:t>
            </a:fld>
            <a:endParaRPr lang="de-DE"/>
          </a:p>
        </p:txBody>
      </p:sp>
    </p:spTree>
    <p:extLst>
      <p:ext uri="{BB962C8B-B14F-4D97-AF65-F5344CB8AC3E}">
        <p14:creationId xmlns:p14="http://schemas.microsoft.com/office/powerpoint/2010/main" val="1926981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4237E82F-8F2D-49C4-B48F-1BB6E0049F38}" type="datetimeFigureOut">
              <a:rPr lang="de-DE" smtClean="0"/>
              <a:t>27.06.2021</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6DA090C4-4C9C-4DD2-872D-C5E2840C61AF}" type="slidenum">
              <a:rPr lang="de-DE" smtClean="0"/>
              <a:t>‹Nr.›</a:t>
            </a:fld>
            <a:endParaRPr lang="de-DE"/>
          </a:p>
        </p:txBody>
      </p:sp>
    </p:spTree>
    <p:extLst>
      <p:ext uri="{BB962C8B-B14F-4D97-AF65-F5344CB8AC3E}">
        <p14:creationId xmlns:p14="http://schemas.microsoft.com/office/powerpoint/2010/main" val="25112428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4237E82F-8F2D-49C4-B48F-1BB6E0049F38}" type="datetimeFigureOut">
              <a:rPr lang="de-DE" smtClean="0"/>
              <a:t>27.06.2021</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6DA090C4-4C9C-4DD2-872D-C5E2840C61AF}" type="slidenum">
              <a:rPr lang="de-DE" smtClean="0"/>
              <a:t>‹Nr.›</a:t>
            </a:fld>
            <a:endParaRPr lang="de-DE"/>
          </a:p>
        </p:txBody>
      </p:sp>
    </p:spTree>
    <p:extLst>
      <p:ext uri="{BB962C8B-B14F-4D97-AF65-F5344CB8AC3E}">
        <p14:creationId xmlns:p14="http://schemas.microsoft.com/office/powerpoint/2010/main" val="42501944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4237E82F-8F2D-49C4-B48F-1BB6E0049F38}" type="datetimeFigureOut">
              <a:rPr lang="de-DE" smtClean="0"/>
              <a:t>27.06.2021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DA090C4-4C9C-4DD2-872D-C5E2840C61AF}" type="slidenum">
              <a:rPr lang="de-DE" smtClean="0"/>
              <a:t>‹Nr.›</a:t>
            </a:fld>
            <a:endParaRPr lang="de-DE"/>
          </a:p>
        </p:txBody>
      </p:sp>
    </p:spTree>
    <p:extLst>
      <p:ext uri="{BB962C8B-B14F-4D97-AF65-F5344CB8AC3E}">
        <p14:creationId xmlns:p14="http://schemas.microsoft.com/office/powerpoint/2010/main" val="981191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pic>
        <p:nvPicPr>
          <p:cNvPr id="7" name="Bild 11" descr="fläche3.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1600200"/>
          </a:xfrm>
          <a:prstGeom prst="rect">
            <a:avLst/>
          </a:prstGeom>
        </p:spPr>
      </p:pic>
      <p:sp>
        <p:nvSpPr>
          <p:cNvPr id="2" name="Titel 1"/>
          <p:cNvSpPr>
            <a:spLocks noGrp="1"/>
          </p:cNvSpPr>
          <p:nvPr>
            <p:ph type="title"/>
          </p:nvPr>
        </p:nvSpPr>
        <p:spPr>
          <a:xfrm>
            <a:off x="1349291" y="635000"/>
            <a:ext cx="6463069" cy="849784"/>
          </a:xfrm>
          <a:noFill/>
        </p:spPr>
        <p:txBody>
          <a:bodyPr vert="horz" lIns="91440" tIns="45720" rIns="91440" bIns="45720" rtlCol="0" anchor="ctr">
            <a:normAutofit/>
          </a:bodyPr>
          <a:lstStyle>
            <a:lvl1pPr>
              <a:defRPr lang="de-DE" sz="3000">
                <a:solidFill>
                  <a:srgbClr val="006EAC"/>
                </a:solidFill>
              </a:defRPr>
            </a:lvl1pPr>
          </a:lstStyle>
          <a:p>
            <a:pPr marL="0" lvl="0" defTabSz="457200"/>
            <a:r>
              <a:rPr lang="de-DE"/>
              <a:t>Titelmasterformat durch Klicken bearbeiten</a:t>
            </a:r>
            <a:endParaRPr lang="de-DE" dirty="0"/>
          </a:p>
        </p:txBody>
      </p:sp>
      <p:sp>
        <p:nvSpPr>
          <p:cNvPr id="3" name="Inhaltsplatzhalter 2"/>
          <p:cNvSpPr>
            <a:spLocks noGrp="1"/>
          </p:cNvSpPr>
          <p:nvPr>
            <p:ph idx="1"/>
          </p:nvPr>
        </p:nvSpPr>
        <p:spPr>
          <a:xfrm>
            <a:off x="457200" y="2030400"/>
            <a:ext cx="8229600" cy="4525963"/>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9" name="Rechteck 8"/>
          <p:cNvSpPr/>
          <p:nvPr/>
        </p:nvSpPr>
        <p:spPr>
          <a:xfrm>
            <a:off x="6184901" y="355600"/>
            <a:ext cx="2959099" cy="279400"/>
          </a:xfrm>
          <a:prstGeom prst="rect">
            <a:avLst/>
          </a:prstGeom>
          <a:solidFill>
            <a:srgbClr val="E68323"/>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2" name="Rechteck 11"/>
          <p:cNvSpPr/>
          <p:nvPr/>
        </p:nvSpPr>
        <p:spPr>
          <a:xfrm>
            <a:off x="0" y="635000"/>
            <a:ext cx="9144000" cy="849600"/>
          </a:xfrm>
          <a:prstGeom prst="rect">
            <a:avLst/>
          </a:prstGeom>
          <a:solidFill>
            <a:schemeClr val="bg1">
              <a:alpha val="55000"/>
            </a:schemeClr>
          </a:solidFill>
        </p:spPr>
        <p:txBody>
          <a:bodyPr vert="horz" lIns="91440" tIns="45720" rIns="91440" bIns="45720" rtlCol="0" anchor="ctr">
            <a:normAutofit/>
          </a:bodyPr>
          <a:lstStyle/>
          <a:p>
            <a:pPr lvl="0" algn="ctr" defTabSz="457200">
              <a:spcBef>
                <a:spcPct val="0"/>
              </a:spcBef>
              <a:buNone/>
            </a:pPr>
            <a:endParaRPr lang="de-DE" sz="3000">
              <a:solidFill>
                <a:srgbClr val="006EAC"/>
              </a:solidFill>
              <a:latin typeface="+mj-lt"/>
              <a:ea typeface="+mj-ea"/>
              <a:cs typeface="+mj-cs"/>
            </a:endParaRPr>
          </a:p>
        </p:txBody>
      </p:sp>
      <p:pic>
        <p:nvPicPr>
          <p:cNvPr id="8" name="Grafik 7">
            <a:extLst>
              <a:ext uri="{FF2B5EF4-FFF2-40B4-BE49-F238E27FC236}">
                <a16:creationId xmlns:a16="http://schemas.microsoft.com/office/drawing/2014/main" id="{C4930F99-9465-4BE4-AA20-5C887039E68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3702" y="634816"/>
            <a:ext cx="830824" cy="849600"/>
          </a:xfrm>
          <a:prstGeom prst="rect">
            <a:avLst/>
          </a:prstGeom>
        </p:spPr>
      </p:pic>
    </p:spTree>
    <p:extLst>
      <p:ext uri="{BB962C8B-B14F-4D97-AF65-F5344CB8AC3E}">
        <p14:creationId xmlns:p14="http://schemas.microsoft.com/office/powerpoint/2010/main" val="1835997742"/>
      </p:ext>
    </p:extLst>
  </p:cSld>
  <p:clrMapOvr>
    <a:masterClrMapping/>
  </p:clrMapOvr>
  <p:transition spd="slow">
    <p:wheel spokes="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4237E82F-8F2D-49C4-B48F-1BB6E0049F38}" type="datetimeFigureOut">
              <a:rPr lang="de-DE" smtClean="0"/>
              <a:t>27.06.2021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DA090C4-4C9C-4DD2-872D-C5E2840C61AF}" type="slidenum">
              <a:rPr lang="de-DE" smtClean="0"/>
              <a:t>‹Nr.›</a:t>
            </a:fld>
            <a:endParaRPr lang="de-DE"/>
          </a:p>
        </p:txBody>
      </p:sp>
    </p:spTree>
    <p:extLst>
      <p:ext uri="{BB962C8B-B14F-4D97-AF65-F5344CB8AC3E}">
        <p14:creationId xmlns:p14="http://schemas.microsoft.com/office/powerpoint/2010/main" val="2575507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4237E82F-8F2D-49C4-B48F-1BB6E0049F38}" type="datetimeFigureOut">
              <a:rPr lang="de-DE" smtClean="0"/>
              <a:t>27.06.2021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DA090C4-4C9C-4DD2-872D-C5E2840C61AF}" type="slidenum">
              <a:rPr lang="de-DE" smtClean="0"/>
              <a:t>‹Nr.›</a:t>
            </a:fld>
            <a:endParaRPr lang="de-DE"/>
          </a:p>
        </p:txBody>
      </p:sp>
    </p:spTree>
    <p:extLst>
      <p:ext uri="{BB962C8B-B14F-4D97-AF65-F5344CB8AC3E}">
        <p14:creationId xmlns:p14="http://schemas.microsoft.com/office/powerpoint/2010/main" val="36771770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4237E82F-8F2D-49C4-B48F-1BB6E0049F38}" type="datetimeFigureOut">
              <a:rPr lang="de-DE" smtClean="0"/>
              <a:t>27.06.2021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DA090C4-4C9C-4DD2-872D-C5E2840C61AF}" type="slidenum">
              <a:rPr lang="de-DE" smtClean="0"/>
              <a:t>‹Nr.›</a:t>
            </a:fld>
            <a:endParaRPr lang="de-DE"/>
          </a:p>
        </p:txBody>
      </p:sp>
    </p:spTree>
    <p:extLst>
      <p:ext uri="{BB962C8B-B14F-4D97-AF65-F5344CB8AC3E}">
        <p14:creationId xmlns:p14="http://schemas.microsoft.com/office/powerpoint/2010/main" val="974440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5891A708-0D36-43D4-9A71-2B34A483A81C}" type="datetimeFigureOut">
              <a:rPr lang="de-DE" smtClean="0"/>
              <a:t>27.06.2021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8D88803-F633-4F86-9347-49F3CD3F85A2}" type="slidenum">
              <a:rPr lang="de-DE" smtClean="0"/>
              <a:t>‹Nr.›</a:t>
            </a:fld>
            <a:endParaRPr lang="de-DE"/>
          </a:p>
        </p:txBody>
      </p:sp>
    </p:spTree>
    <p:extLst>
      <p:ext uri="{BB962C8B-B14F-4D97-AF65-F5344CB8AC3E}">
        <p14:creationId xmlns:p14="http://schemas.microsoft.com/office/powerpoint/2010/main" val="3827532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pic>
        <p:nvPicPr>
          <p:cNvPr id="8" name="Bild 11" descr="fläche3.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1600200"/>
          </a:xfrm>
          <a:prstGeom prst="rect">
            <a:avLst/>
          </a:prstGeom>
        </p:spPr>
      </p:pic>
      <p:sp>
        <p:nvSpPr>
          <p:cNvPr id="3" name="Inhaltsplatzhalter 2"/>
          <p:cNvSpPr>
            <a:spLocks noGrp="1"/>
          </p:cNvSpPr>
          <p:nvPr>
            <p:ph sz="half" idx="1"/>
          </p:nvPr>
        </p:nvSpPr>
        <p:spPr>
          <a:xfrm>
            <a:off x="457200" y="1965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965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0" name="Rechteck 9"/>
          <p:cNvSpPr/>
          <p:nvPr/>
        </p:nvSpPr>
        <p:spPr>
          <a:xfrm>
            <a:off x="0" y="635000"/>
            <a:ext cx="9144000" cy="849600"/>
          </a:xfrm>
          <a:prstGeom prst="rect">
            <a:avLst/>
          </a:prstGeom>
          <a:solidFill>
            <a:schemeClr val="bg1">
              <a:alpha val="55000"/>
            </a:schemeClr>
          </a:solidFill>
        </p:spPr>
        <p:txBody>
          <a:bodyPr vert="horz" lIns="91440" tIns="45720" rIns="91440" bIns="45720" rtlCol="0" anchor="ctr">
            <a:normAutofit/>
          </a:bodyPr>
          <a:lstStyle/>
          <a:p>
            <a:pPr lvl="0" algn="ctr" defTabSz="457200">
              <a:spcBef>
                <a:spcPct val="0"/>
              </a:spcBef>
              <a:buNone/>
            </a:pPr>
            <a:endParaRPr lang="de-DE" sz="3000">
              <a:solidFill>
                <a:srgbClr val="006EAC"/>
              </a:solidFill>
              <a:latin typeface="+mj-lt"/>
              <a:ea typeface="+mj-ea"/>
              <a:cs typeface="+mj-cs"/>
            </a:endParaRPr>
          </a:p>
        </p:txBody>
      </p:sp>
      <p:sp>
        <p:nvSpPr>
          <p:cNvPr id="9" name="Rechteck 8"/>
          <p:cNvSpPr/>
          <p:nvPr/>
        </p:nvSpPr>
        <p:spPr>
          <a:xfrm>
            <a:off x="6184901" y="355600"/>
            <a:ext cx="2959099" cy="279400"/>
          </a:xfrm>
          <a:prstGeom prst="rect">
            <a:avLst/>
          </a:prstGeom>
          <a:solidFill>
            <a:srgbClr val="E68323"/>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pic>
        <p:nvPicPr>
          <p:cNvPr id="11" name="Bild 1" descr="Atemwegsliga_blau.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002" y="737999"/>
            <a:ext cx="1222289" cy="746785"/>
          </a:xfrm>
          <a:prstGeom prst="rect">
            <a:avLst/>
          </a:prstGeom>
        </p:spPr>
      </p:pic>
      <p:sp>
        <p:nvSpPr>
          <p:cNvPr id="2" name="Titel 1"/>
          <p:cNvSpPr>
            <a:spLocks noGrp="1"/>
          </p:cNvSpPr>
          <p:nvPr>
            <p:ph type="title"/>
          </p:nvPr>
        </p:nvSpPr>
        <p:spPr>
          <a:xfrm>
            <a:off x="1349291" y="635000"/>
            <a:ext cx="6463069" cy="849600"/>
          </a:xfrm>
        </p:spPr>
        <p:txBody>
          <a:bodyPr>
            <a:noAutofit/>
          </a:bodyPr>
          <a:lstStyle>
            <a:lvl1pPr>
              <a:defRPr sz="3000">
                <a:solidFill>
                  <a:srgbClr val="006EAC"/>
                </a:solidFill>
              </a:defRPr>
            </a:lvl1pPr>
          </a:lstStyle>
          <a:p>
            <a:r>
              <a:rPr lang="de-DE" dirty="0"/>
              <a:t>Titelmasterformat durch Klicken bearbeiten</a:t>
            </a:r>
          </a:p>
        </p:txBody>
      </p:sp>
    </p:spTree>
    <p:extLst>
      <p:ext uri="{BB962C8B-B14F-4D97-AF65-F5344CB8AC3E}">
        <p14:creationId xmlns:p14="http://schemas.microsoft.com/office/powerpoint/2010/main" val="3485804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5891A708-0D36-43D4-9A71-2B34A483A81C}" type="datetimeFigureOut">
              <a:rPr lang="de-DE" smtClean="0"/>
              <a:t>27.06.2021</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88D88803-F633-4F86-9347-49F3CD3F85A2}" type="slidenum">
              <a:rPr lang="de-DE" smtClean="0"/>
              <a:t>‹Nr.›</a:t>
            </a:fld>
            <a:endParaRPr lang="de-DE"/>
          </a:p>
        </p:txBody>
      </p:sp>
    </p:spTree>
    <p:extLst>
      <p:ext uri="{BB962C8B-B14F-4D97-AF65-F5344CB8AC3E}">
        <p14:creationId xmlns:p14="http://schemas.microsoft.com/office/powerpoint/2010/main" val="250313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5891A708-0D36-43D4-9A71-2B34A483A81C}" type="datetimeFigureOut">
              <a:rPr lang="de-DE" smtClean="0"/>
              <a:t>27.06.2021</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88D88803-F633-4F86-9347-49F3CD3F85A2}" type="slidenum">
              <a:rPr lang="de-DE" smtClean="0"/>
              <a:t>‹Nr.›</a:t>
            </a:fld>
            <a:endParaRPr lang="de-DE"/>
          </a:p>
        </p:txBody>
      </p:sp>
    </p:spTree>
    <p:extLst>
      <p:ext uri="{BB962C8B-B14F-4D97-AF65-F5344CB8AC3E}">
        <p14:creationId xmlns:p14="http://schemas.microsoft.com/office/powerpoint/2010/main" val="121528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er">
    <p:bg>
      <p:bgPr>
        <a:solidFill>
          <a:schemeClr val="accent1">
            <a:lumMod val="75000"/>
          </a:schemeClr>
        </a:solidFill>
        <a:effectLst/>
      </p:bgPr>
    </p:bg>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891A708-0D36-43D4-9A71-2B34A483A81C}" type="datetimeFigureOut">
              <a:rPr lang="de-DE" smtClean="0"/>
              <a:t>27.06.2021</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88D88803-F633-4F86-9347-49F3CD3F85A2}" type="slidenum">
              <a:rPr lang="de-DE" smtClean="0"/>
              <a:t>‹Nr.›</a:t>
            </a:fld>
            <a:endParaRPr lang="de-DE"/>
          </a:p>
        </p:txBody>
      </p:sp>
      <p:pic>
        <p:nvPicPr>
          <p:cNvPr id="6" name="Bild 11" descr="fläche3.ps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600200"/>
          </a:xfrm>
          <a:prstGeom prst="rect">
            <a:avLst/>
          </a:prstGeom>
        </p:spPr>
      </p:pic>
      <p:sp>
        <p:nvSpPr>
          <p:cNvPr id="8" name="Rechteck 7"/>
          <p:cNvSpPr/>
          <p:nvPr userDrawn="1"/>
        </p:nvSpPr>
        <p:spPr>
          <a:xfrm>
            <a:off x="0" y="635000"/>
            <a:ext cx="9144000" cy="849600"/>
          </a:xfrm>
          <a:prstGeom prst="rect">
            <a:avLst/>
          </a:prstGeom>
          <a:solidFill>
            <a:schemeClr val="bg1">
              <a:alpha val="55000"/>
            </a:schemeClr>
          </a:solidFill>
        </p:spPr>
        <p:txBody>
          <a:bodyPr vert="horz" lIns="91440" tIns="45720" rIns="91440" bIns="45720" rtlCol="0" anchor="ctr">
            <a:normAutofit/>
          </a:bodyPr>
          <a:lstStyle/>
          <a:p>
            <a:pPr lvl="0" algn="ctr" defTabSz="457200">
              <a:spcBef>
                <a:spcPct val="0"/>
              </a:spcBef>
              <a:buNone/>
            </a:pPr>
            <a:endParaRPr lang="de-DE" sz="3000">
              <a:solidFill>
                <a:srgbClr val="006EAC"/>
              </a:solidFill>
              <a:latin typeface="+mj-lt"/>
              <a:ea typeface="+mj-ea"/>
              <a:cs typeface="+mj-cs"/>
            </a:endParaRPr>
          </a:p>
        </p:txBody>
      </p:sp>
      <p:pic>
        <p:nvPicPr>
          <p:cNvPr id="7" name="Bild 1" descr="Atemwegsliga_blau.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7002" y="713715"/>
            <a:ext cx="1222289" cy="746785"/>
          </a:xfrm>
          <a:prstGeom prst="rect">
            <a:avLst/>
          </a:prstGeom>
        </p:spPr>
      </p:pic>
      <p:sp>
        <p:nvSpPr>
          <p:cNvPr id="9" name="Titel 1"/>
          <p:cNvSpPr>
            <a:spLocks noGrp="1"/>
          </p:cNvSpPr>
          <p:nvPr>
            <p:ph type="title"/>
          </p:nvPr>
        </p:nvSpPr>
        <p:spPr>
          <a:xfrm>
            <a:off x="1349291" y="635000"/>
            <a:ext cx="6463069" cy="849600"/>
          </a:xfrm>
        </p:spPr>
        <p:txBody>
          <a:bodyPr>
            <a:noAutofit/>
          </a:bodyPr>
          <a:lstStyle>
            <a:lvl1pPr>
              <a:defRPr sz="3000">
                <a:solidFill>
                  <a:srgbClr val="006EAC"/>
                </a:solidFill>
              </a:defRPr>
            </a:lvl1pPr>
          </a:lstStyle>
          <a:p>
            <a:r>
              <a:rPr lang="de-DE" dirty="0"/>
              <a:t>Titelmasterformat durch Klicken bearbeiten</a:t>
            </a:r>
          </a:p>
        </p:txBody>
      </p:sp>
      <p:sp>
        <p:nvSpPr>
          <p:cNvPr id="10" name="Rechteck 9"/>
          <p:cNvSpPr/>
          <p:nvPr userDrawn="1"/>
        </p:nvSpPr>
        <p:spPr>
          <a:xfrm>
            <a:off x="6184901" y="355600"/>
            <a:ext cx="2959099" cy="279400"/>
          </a:xfrm>
          <a:prstGeom prst="rect">
            <a:avLst/>
          </a:prstGeom>
          <a:solidFill>
            <a:srgbClr val="E68323"/>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Tree>
    <p:extLst>
      <p:ext uri="{BB962C8B-B14F-4D97-AF65-F5344CB8AC3E}">
        <p14:creationId xmlns:p14="http://schemas.microsoft.com/office/powerpoint/2010/main" val="2018462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5891A708-0D36-43D4-9A71-2B34A483A81C}" type="datetimeFigureOut">
              <a:rPr lang="de-DE" smtClean="0"/>
              <a:t>27.06.2021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8D88803-F633-4F86-9347-49F3CD3F85A2}" type="slidenum">
              <a:rPr lang="de-DE" smtClean="0"/>
              <a:t>‹Nr.›</a:t>
            </a:fld>
            <a:endParaRPr lang="de-DE"/>
          </a:p>
        </p:txBody>
      </p:sp>
    </p:spTree>
    <p:extLst>
      <p:ext uri="{BB962C8B-B14F-4D97-AF65-F5344CB8AC3E}">
        <p14:creationId xmlns:p14="http://schemas.microsoft.com/office/powerpoint/2010/main" val="2649074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5891A708-0D36-43D4-9A71-2B34A483A81C}" type="datetimeFigureOut">
              <a:rPr lang="de-DE" smtClean="0"/>
              <a:t>27.06.2021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8D88803-F633-4F86-9347-49F3CD3F85A2}" type="slidenum">
              <a:rPr lang="de-DE" smtClean="0"/>
              <a:t>‹Nr.›</a:t>
            </a:fld>
            <a:endParaRPr lang="de-DE"/>
          </a:p>
        </p:txBody>
      </p:sp>
    </p:spTree>
    <p:extLst>
      <p:ext uri="{BB962C8B-B14F-4D97-AF65-F5344CB8AC3E}">
        <p14:creationId xmlns:p14="http://schemas.microsoft.com/office/powerpoint/2010/main" val="2465302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91A708-0D36-43D4-9A71-2B34A483A81C}" type="datetimeFigureOut">
              <a:rPr lang="de-DE" smtClean="0"/>
              <a:t>27.06.2021</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D88803-F633-4F86-9347-49F3CD3F85A2}" type="slidenum">
              <a:rPr lang="de-DE" smtClean="0"/>
              <a:t>‹Nr.›</a:t>
            </a:fld>
            <a:endParaRPr lang="de-DE"/>
          </a:p>
        </p:txBody>
      </p:sp>
    </p:spTree>
    <p:extLst>
      <p:ext uri="{BB962C8B-B14F-4D97-AF65-F5344CB8AC3E}">
        <p14:creationId xmlns:p14="http://schemas.microsoft.com/office/powerpoint/2010/main" val="14458491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37E82F-8F2D-49C4-B48F-1BB6E0049F38}" type="datetimeFigureOut">
              <a:rPr lang="de-DE" smtClean="0"/>
              <a:t>27.06.2021</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A090C4-4C9C-4DD2-872D-C5E2840C61AF}" type="slidenum">
              <a:rPr lang="de-DE" smtClean="0"/>
              <a:t>‹Nr.›</a:t>
            </a:fld>
            <a:endParaRPr lang="de-DE"/>
          </a:p>
        </p:txBody>
      </p:sp>
    </p:spTree>
    <p:extLst>
      <p:ext uri="{BB962C8B-B14F-4D97-AF65-F5344CB8AC3E}">
        <p14:creationId xmlns:p14="http://schemas.microsoft.com/office/powerpoint/2010/main" val="1294240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c/AtemwegsligaDe/playlists"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hyperlink" Target="https://www.youtube.com/c/AtemwegsligaDe/playlists" TargetMode="External"/><Relationship Id="rId2" Type="http://schemas.openxmlformats.org/officeDocument/2006/relationships/hyperlink" Target="http://www.atemwegsliga.de/richtig-inhalieren.html"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https://www.atemwegsliga.de/pneumodigital.html"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bit.ly/3e9xiZ9"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758564"/>
            <a:ext cx="9144000" cy="1382403"/>
          </a:xfrm>
        </p:spPr>
        <p:txBody>
          <a:bodyPr>
            <a:noAutofit/>
          </a:bodyPr>
          <a:lstStyle/>
          <a:p>
            <a:r>
              <a:rPr lang="de-DE" sz="3200" dirty="0"/>
              <a:t>Nationale Versorgungs-Leitlinie COPD</a:t>
            </a:r>
            <a:br>
              <a:rPr lang="de-DE" sz="3200" dirty="0"/>
            </a:br>
            <a:r>
              <a:rPr lang="de-DE" sz="3200" dirty="0"/>
              <a:t>2. Auflage, AWMF-Register-Nr. nvl-003</a:t>
            </a:r>
          </a:p>
        </p:txBody>
      </p:sp>
      <p:sp>
        <p:nvSpPr>
          <p:cNvPr id="3" name="Untertitel 2"/>
          <p:cNvSpPr>
            <a:spLocks noGrp="1"/>
          </p:cNvSpPr>
          <p:nvPr>
            <p:ph type="subTitle" idx="1"/>
          </p:nvPr>
        </p:nvSpPr>
        <p:spPr>
          <a:xfrm>
            <a:off x="683568" y="3428999"/>
            <a:ext cx="7488832" cy="2884095"/>
          </a:xfrm>
        </p:spPr>
        <p:txBody>
          <a:bodyPr>
            <a:noAutofit/>
          </a:bodyPr>
          <a:lstStyle/>
          <a:p>
            <a:pPr algn="l"/>
            <a:r>
              <a:rPr lang="de-DE" sz="1600" dirty="0"/>
              <a:t>Teilpublikation Juni 2021</a:t>
            </a:r>
          </a:p>
          <a:p>
            <a:pPr algn="l"/>
            <a:endParaRPr lang="de-DE" sz="1600" dirty="0"/>
          </a:p>
          <a:p>
            <a:pPr algn="l"/>
            <a:r>
              <a:rPr lang="de-DE" sz="1600" dirty="0"/>
              <a:t>Träger:</a:t>
            </a:r>
          </a:p>
          <a:p>
            <a:pPr marL="285750" indent="-285750" algn="l">
              <a:buFont typeface="Arial" panose="020B0604020202020204" pitchFamily="34" charset="0"/>
              <a:buChar char="•"/>
            </a:pPr>
            <a:r>
              <a:rPr lang="de-DE" sz="1600" dirty="0"/>
              <a:t>Bundesärztekammer (BÄK) </a:t>
            </a:r>
          </a:p>
          <a:p>
            <a:pPr marL="285750" indent="-285750" algn="l">
              <a:buFont typeface="Arial" panose="020B0604020202020204" pitchFamily="34" charset="0"/>
              <a:buChar char="•"/>
            </a:pPr>
            <a:r>
              <a:rPr lang="de-DE" sz="1600" dirty="0"/>
              <a:t>Kassenärztliche Bundesvereinigung (KBV)</a:t>
            </a:r>
          </a:p>
          <a:p>
            <a:pPr marL="285750" indent="-285750" algn="l">
              <a:buFont typeface="Arial" panose="020B0604020202020204" pitchFamily="34" charset="0"/>
              <a:buChar char="•"/>
            </a:pPr>
            <a:r>
              <a:rPr lang="de-DE" sz="1600" dirty="0"/>
              <a:t>Arbeitsgemeinschaft der Wissenschaftlichen Medizinischen Fachgesellschaften (AWMF)</a:t>
            </a:r>
          </a:p>
          <a:p>
            <a:pPr algn="l">
              <a:tabLst>
                <a:tab pos="2778125" algn="l"/>
              </a:tabLst>
            </a:pPr>
            <a:r>
              <a:rPr lang="de-DE" sz="1600" dirty="0"/>
              <a:t>Unter Mitwirkung der Deutschen Atemwegsliga e.V.</a:t>
            </a:r>
          </a:p>
          <a:p>
            <a:pPr algn="l"/>
            <a:endParaRPr lang="de-DE" sz="1600" dirty="0"/>
          </a:p>
          <a:p>
            <a:pPr algn="l"/>
            <a:endParaRPr lang="de-DE" sz="1600" dirty="0"/>
          </a:p>
        </p:txBody>
      </p:sp>
      <p:sp>
        <p:nvSpPr>
          <p:cNvPr id="4" name="Textfeld 3"/>
          <p:cNvSpPr txBox="1"/>
          <p:nvPr/>
        </p:nvSpPr>
        <p:spPr>
          <a:xfrm>
            <a:off x="164708" y="6143818"/>
            <a:ext cx="6927572" cy="338554"/>
          </a:xfrm>
          <a:prstGeom prst="rect">
            <a:avLst/>
          </a:prstGeom>
          <a:noFill/>
        </p:spPr>
        <p:txBody>
          <a:bodyPr wrap="square" rtlCol="0">
            <a:spAutoFit/>
          </a:bodyPr>
          <a:lstStyle/>
          <a:p>
            <a:r>
              <a:rPr lang="de-DE" sz="1600" dirty="0">
                <a:solidFill>
                  <a:schemeClr val="bg1"/>
                </a:solidFill>
              </a:rPr>
              <a:t>https://www.leitlinien.de/themen/copd</a:t>
            </a:r>
          </a:p>
        </p:txBody>
      </p:sp>
    </p:spTree>
    <p:extLst>
      <p:ext uri="{BB962C8B-B14F-4D97-AF65-F5344CB8AC3E}">
        <p14:creationId xmlns:p14="http://schemas.microsoft.com/office/powerpoint/2010/main" val="1168859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15617" y="635000"/>
            <a:ext cx="7704856" cy="849784"/>
          </a:xfrm>
        </p:spPr>
        <p:txBody>
          <a:bodyPr>
            <a:normAutofit fontScale="90000"/>
          </a:bodyPr>
          <a:lstStyle/>
          <a:p>
            <a:r>
              <a:rPr lang="de-DE" dirty="0"/>
              <a:t>mögliche körperliche Untersuchungsbefunde bei mittelschwerer und schwerer Erkrankung</a:t>
            </a:r>
          </a:p>
        </p:txBody>
      </p:sp>
      <p:sp>
        <p:nvSpPr>
          <p:cNvPr id="3" name="Inhaltsplatzhalter 2"/>
          <p:cNvSpPr>
            <a:spLocks noGrp="1"/>
          </p:cNvSpPr>
          <p:nvPr>
            <p:ph idx="1"/>
          </p:nvPr>
        </p:nvSpPr>
        <p:spPr>
          <a:xfrm>
            <a:off x="457200" y="1772816"/>
            <a:ext cx="8229600" cy="4525963"/>
          </a:xfrm>
        </p:spPr>
        <p:txBody>
          <a:bodyPr>
            <a:noAutofit/>
          </a:bodyPr>
          <a:lstStyle/>
          <a:p>
            <a:pPr>
              <a:spcBef>
                <a:spcPts val="0"/>
              </a:spcBef>
              <a:spcAft>
                <a:spcPts val="600"/>
              </a:spcAft>
            </a:pPr>
            <a:r>
              <a:rPr lang="de-DE" sz="2200" dirty="0"/>
              <a:t>verlängerte Exspirationsdauer, Giemen, Pfeifen und Brummen, abgeschwächtes Atemgeräusch bis zur „stummen Lunge“</a:t>
            </a:r>
          </a:p>
          <a:p>
            <a:pPr>
              <a:spcBef>
                <a:spcPts val="0"/>
              </a:spcBef>
              <a:spcAft>
                <a:spcPts val="600"/>
              </a:spcAft>
            </a:pPr>
            <a:r>
              <a:rPr lang="de-DE" sz="2200" dirty="0"/>
              <a:t>Lungenüberblähung mit tief stehenden Zwerchfellhälften, ggf. Thorax in Inspirationsstellung, Einsatz der </a:t>
            </a:r>
            <a:r>
              <a:rPr lang="de-DE" sz="2200" dirty="0" err="1"/>
              <a:t>Atemhilfsmuskulatur</a:t>
            </a:r>
            <a:r>
              <a:rPr lang="de-DE" sz="2200" dirty="0"/>
              <a:t>, verstrichene </a:t>
            </a:r>
            <a:r>
              <a:rPr lang="de-DE" sz="2200" dirty="0" err="1"/>
              <a:t>Supraclaviculargruben</a:t>
            </a:r>
            <a:r>
              <a:rPr lang="de-DE" sz="2200" dirty="0"/>
              <a:t>, Inspiratorische Einziehungen im Bereich der Flanken, hypersonorer Klopfschall</a:t>
            </a:r>
          </a:p>
          <a:p>
            <a:pPr>
              <a:spcBef>
                <a:spcPts val="0"/>
              </a:spcBef>
              <a:spcAft>
                <a:spcPts val="600"/>
              </a:spcAft>
            </a:pPr>
            <a:r>
              <a:rPr lang="de-DE" sz="2200" dirty="0"/>
              <a:t>zentrale Zyanose</a:t>
            </a:r>
          </a:p>
          <a:p>
            <a:pPr>
              <a:spcBef>
                <a:spcPts val="0"/>
              </a:spcBef>
              <a:spcAft>
                <a:spcPts val="600"/>
              </a:spcAft>
            </a:pPr>
            <a:r>
              <a:rPr lang="de-DE" sz="2200" dirty="0"/>
              <a:t>periphere Ödeme</a:t>
            </a:r>
          </a:p>
          <a:p>
            <a:pPr>
              <a:spcBef>
                <a:spcPts val="0"/>
              </a:spcBef>
              <a:spcAft>
                <a:spcPts val="600"/>
              </a:spcAft>
            </a:pPr>
            <a:r>
              <a:rPr lang="de-DE" sz="2200" dirty="0"/>
              <a:t>Trommelschlegelfinger</a:t>
            </a:r>
          </a:p>
          <a:p>
            <a:pPr>
              <a:spcBef>
                <a:spcPts val="0"/>
              </a:spcBef>
              <a:spcAft>
                <a:spcPts val="600"/>
              </a:spcAft>
            </a:pPr>
            <a:r>
              <a:rPr lang="de-DE" sz="2200" dirty="0"/>
              <a:t>Kachexie</a:t>
            </a:r>
          </a:p>
          <a:p>
            <a:pPr>
              <a:spcBef>
                <a:spcPts val="0"/>
              </a:spcBef>
              <a:spcAft>
                <a:spcPts val="600"/>
              </a:spcAft>
            </a:pPr>
            <a:r>
              <a:rPr lang="de-DE" sz="2200" dirty="0"/>
              <a:t>Zeichen der Rechtsherzinsuffizienz</a:t>
            </a:r>
          </a:p>
          <a:p>
            <a:pPr>
              <a:spcBef>
                <a:spcPts val="0"/>
              </a:spcBef>
              <a:spcAft>
                <a:spcPts val="600"/>
              </a:spcAft>
            </a:pPr>
            <a:r>
              <a:rPr lang="de-DE" sz="2200" dirty="0"/>
              <a:t>Zeichen der Linksherzinsuffizienz</a:t>
            </a:r>
          </a:p>
        </p:txBody>
      </p:sp>
    </p:spTree>
    <p:extLst>
      <p:ext uri="{BB962C8B-B14F-4D97-AF65-F5344CB8AC3E}">
        <p14:creationId xmlns:p14="http://schemas.microsoft.com/office/powerpoint/2010/main" val="1898651077"/>
      </p:ext>
    </p:extLst>
  </p:cSld>
  <p:clrMapOvr>
    <a:masterClrMapping/>
  </p:clrMapOvr>
  <p:transition spd="slow">
    <p:wheel spokes="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Diagnostik: Empfehlungen/Statements</a:t>
            </a:r>
          </a:p>
        </p:txBody>
      </p:sp>
      <p:sp>
        <p:nvSpPr>
          <p:cNvPr id="3" name="Inhaltsplatzhalter 2"/>
          <p:cNvSpPr>
            <a:spLocks noGrp="1"/>
          </p:cNvSpPr>
          <p:nvPr>
            <p:ph idx="1"/>
          </p:nvPr>
        </p:nvSpPr>
        <p:spPr>
          <a:xfrm>
            <a:off x="251520" y="1916832"/>
            <a:ext cx="8229600" cy="4525963"/>
          </a:xfrm>
        </p:spPr>
        <p:txBody>
          <a:bodyPr>
            <a:normAutofit lnSpcReduction="10000"/>
          </a:bodyPr>
          <a:lstStyle/>
          <a:p>
            <a:pPr lvl="0">
              <a:lnSpc>
                <a:spcPct val="110000"/>
              </a:lnSpc>
              <a:spcBef>
                <a:spcPts val="0"/>
              </a:spcBef>
              <a:spcAft>
                <a:spcPts val="1200"/>
              </a:spcAft>
            </a:pPr>
            <a:r>
              <a:rPr lang="de-DE" sz="2400" dirty="0"/>
              <a:t>Alle Patient*innen mit Verdacht auf COPD sollen eine Spirometrie erhalten.</a:t>
            </a:r>
          </a:p>
          <a:p>
            <a:pPr>
              <a:lnSpc>
                <a:spcPct val="110000"/>
              </a:lnSpc>
              <a:spcBef>
                <a:spcPts val="0"/>
              </a:spcBef>
              <a:spcAft>
                <a:spcPts val="1200"/>
              </a:spcAft>
            </a:pPr>
            <a:r>
              <a:rPr lang="de-DE" sz="2400" b="0" i="0" u="none" strike="noStrike" baseline="0" dirty="0">
                <a:solidFill>
                  <a:srgbClr val="000000"/>
                </a:solidFill>
              </a:rPr>
              <a:t>Bei Patient*innen mit nachgewiesener Atemwegsobstruktion soll zunächst ein Reversibilitätstest mit kurzwirkenden Beta-2-Sympathomimetika (SABA) durchgeführt werden.</a:t>
            </a:r>
          </a:p>
          <a:p>
            <a:pPr>
              <a:lnSpc>
                <a:spcPct val="110000"/>
              </a:lnSpc>
              <a:spcBef>
                <a:spcPts val="0"/>
              </a:spcBef>
              <a:spcAft>
                <a:spcPts val="1200"/>
              </a:spcAft>
            </a:pPr>
            <a:r>
              <a:rPr lang="de-DE" sz="2400" b="0" i="0" u="none" strike="noStrike" baseline="0" dirty="0">
                <a:solidFill>
                  <a:srgbClr val="000000"/>
                </a:solidFill>
              </a:rPr>
              <a:t>Für die Diagnose einer COPD sollen die GLI-Referenzwerte herangezogen werden. </a:t>
            </a:r>
          </a:p>
          <a:p>
            <a:pPr>
              <a:lnSpc>
                <a:spcPct val="110000"/>
              </a:lnSpc>
              <a:spcBef>
                <a:spcPts val="0"/>
              </a:spcBef>
              <a:spcAft>
                <a:spcPts val="1200"/>
              </a:spcAft>
            </a:pPr>
            <a:r>
              <a:rPr lang="de-DE" sz="2400" b="0" i="0" u="none" strike="noStrike" baseline="0" dirty="0">
                <a:solidFill>
                  <a:srgbClr val="000000"/>
                </a:solidFill>
              </a:rPr>
              <a:t>Nur bei fehlender Verfügbarkeit der GLI-Referenzwerte kann der starre </a:t>
            </a:r>
            <a:r>
              <a:rPr lang="de-DE" sz="2400" b="0" i="0" u="none" strike="noStrike" baseline="0" dirty="0"/>
              <a:t>Wert FEV</a:t>
            </a:r>
            <a:r>
              <a:rPr lang="de-DE" sz="2400" b="0" i="0" u="none" strike="noStrike" baseline="-25000" dirty="0"/>
              <a:t>1</a:t>
            </a:r>
            <a:r>
              <a:rPr lang="de-DE" sz="2400" b="0" i="0" u="none" strike="noStrike" baseline="0" dirty="0">
                <a:solidFill>
                  <a:srgbClr val="000000"/>
                </a:solidFill>
              </a:rPr>
              <a:t>/FVC &lt; 70% herangezogen werden.</a:t>
            </a:r>
            <a:br>
              <a:rPr lang="de-DE" sz="2400" b="0" i="0" u="none" strike="noStrike" baseline="0" dirty="0">
                <a:solidFill>
                  <a:srgbClr val="000000"/>
                </a:solidFill>
              </a:rPr>
            </a:br>
            <a:r>
              <a:rPr lang="de-DE" sz="2400" b="0" i="0" u="none" strike="noStrike" baseline="0" dirty="0">
                <a:solidFill>
                  <a:srgbClr val="0070C0"/>
                </a:solidFill>
              </a:rPr>
              <a:t>Gefahr der Überdiagnose bei älteren Menschen!</a:t>
            </a:r>
          </a:p>
          <a:p>
            <a:pPr lvl="0">
              <a:spcAft>
                <a:spcPts val="1200"/>
              </a:spcAft>
            </a:pPr>
            <a:endParaRPr lang="de-DE" dirty="0"/>
          </a:p>
        </p:txBody>
      </p:sp>
    </p:spTree>
    <p:extLst>
      <p:ext uri="{BB962C8B-B14F-4D97-AF65-F5344CB8AC3E}">
        <p14:creationId xmlns:p14="http://schemas.microsoft.com/office/powerpoint/2010/main" val="3467723668"/>
      </p:ext>
    </p:extLst>
  </p:cSld>
  <p:clrMapOvr>
    <a:masterClrMapping/>
  </p:clrMapOvr>
  <p:transition spd="slow">
    <p:wheel spokes="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Definition der Obstruktion  </a:t>
            </a:r>
          </a:p>
        </p:txBody>
      </p:sp>
      <p:sp>
        <p:nvSpPr>
          <p:cNvPr id="3" name="Inhaltsplatzhalter 2"/>
          <p:cNvSpPr>
            <a:spLocks noGrp="1"/>
          </p:cNvSpPr>
          <p:nvPr>
            <p:ph idx="1"/>
          </p:nvPr>
        </p:nvSpPr>
        <p:spPr>
          <a:xfrm>
            <a:off x="457200" y="1772816"/>
            <a:ext cx="8363272" cy="4783547"/>
          </a:xfrm>
        </p:spPr>
        <p:txBody>
          <a:bodyPr>
            <a:normAutofit/>
          </a:bodyPr>
          <a:lstStyle/>
          <a:p>
            <a:pPr marL="0" indent="0">
              <a:spcBef>
                <a:spcPts val="0"/>
              </a:spcBef>
              <a:spcAft>
                <a:spcPts val="1200"/>
              </a:spcAft>
              <a:buNone/>
            </a:pPr>
            <a:r>
              <a:rPr lang="de-DE" sz="2500" dirty="0"/>
              <a:t>auf Grundlage der </a:t>
            </a:r>
            <a:r>
              <a:rPr lang="de-DE" sz="2500" dirty="0" err="1"/>
              <a:t>postbronchodilatatorisch</a:t>
            </a:r>
            <a:r>
              <a:rPr lang="de-DE" sz="2500" dirty="0"/>
              <a:t> gemessenen Werte:</a:t>
            </a:r>
          </a:p>
          <a:p>
            <a:pPr lvl="0">
              <a:spcBef>
                <a:spcPts val="0"/>
              </a:spcBef>
              <a:spcAft>
                <a:spcPts val="1200"/>
              </a:spcAft>
            </a:pPr>
            <a:r>
              <a:rPr lang="de-DE" sz="2500" dirty="0"/>
              <a:t>nach GOLD: </a:t>
            </a:r>
            <a:r>
              <a:rPr lang="de-DE" sz="2500" dirty="0" err="1"/>
              <a:t>Tiffeneau</a:t>
            </a:r>
            <a:r>
              <a:rPr lang="de-DE" sz="2500" dirty="0"/>
              <a:t> Index (FEV</a:t>
            </a:r>
            <a:r>
              <a:rPr lang="de-DE" sz="2500" baseline="-25000" dirty="0"/>
              <a:t>1</a:t>
            </a:r>
            <a:r>
              <a:rPr lang="de-DE" sz="2500" dirty="0"/>
              <a:t>/FVC) &lt; 70% (bzw. 0,7)</a:t>
            </a:r>
          </a:p>
          <a:p>
            <a:pPr lvl="0">
              <a:spcBef>
                <a:spcPts val="0"/>
              </a:spcBef>
              <a:spcAft>
                <a:spcPts val="1200"/>
              </a:spcAft>
            </a:pPr>
            <a:r>
              <a:rPr lang="de-DE" sz="2500" dirty="0"/>
              <a:t>nach DGP/Atemwegsliga:</a:t>
            </a:r>
            <a:br>
              <a:rPr lang="de-DE" sz="2500" dirty="0"/>
            </a:br>
            <a:r>
              <a:rPr lang="de-DE" sz="2500" b="1" dirty="0"/>
              <a:t>FEV</a:t>
            </a:r>
            <a:r>
              <a:rPr lang="de-DE" sz="2500" b="1" baseline="-25000" dirty="0"/>
              <a:t>1</a:t>
            </a:r>
            <a:r>
              <a:rPr lang="de-DE" sz="2500" b="1" dirty="0"/>
              <a:t>/FVC &lt; als die untere Normgrenze (LLN)</a:t>
            </a:r>
            <a:br>
              <a:rPr lang="de-DE" sz="2500" b="1" dirty="0"/>
            </a:br>
            <a:r>
              <a:rPr lang="de-DE" sz="2500" dirty="0"/>
              <a:t>LLN entspricht der 5% Perzentile des GLI* Sollwertes. </a:t>
            </a:r>
          </a:p>
          <a:p>
            <a:pPr marL="400050" lvl="1" indent="0">
              <a:spcBef>
                <a:spcPts val="0"/>
              </a:spcBef>
              <a:spcAft>
                <a:spcPts val="1200"/>
              </a:spcAft>
              <a:buNone/>
            </a:pPr>
            <a:r>
              <a:rPr lang="de-DE" sz="2500" b="1" dirty="0">
                <a:solidFill>
                  <a:srgbClr val="0070C0"/>
                </a:solidFill>
              </a:rPr>
              <a:t>Daraus ergeben sich Unterschiede zur GOLD Definition, da bei über 50-jährigen Gesunden die LLN unter 70% liegt. </a:t>
            </a:r>
          </a:p>
          <a:p>
            <a:pPr marL="0" indent="0">
              <a:buNone/>
            </a:pPr>
            <a:endParaRPr lang="de-DE" dirty="0"/>
          </a:p>
        </p:txBody>
      </p:sp>
      <p:sp>
        <p:nvSpPr>
          <p:cNvPr id="5" name="Textfeld 4"/>
          <p:cNvSpPr txBox="1"/>
          <p:nvPr/>
        </p:nvSpPr>
        <p:spPr>
          <a:xfrm>
            <a:off x="323528" y="6237312"/>
            <a:ext cx="3600400" cy="369332"/>
          </a:xfrm>
          <a:prstGeom prst="rect">
            <a:avLst/>
          </a:prstGeom>
          <a:noFill/>
        </p:spPr>
        <p:txBody>
          <a:bodyPr wrap="square" rtlCol="0">
            <a:spAutoFit/>
          </a:bodyPr>
          <a:lstStyle/>
          <a:p>
            <a:pPr lvl="0"/>
            <a:r>
              <a:rPr lang="de-DE" dirty="0"/>
              <a:t>*      Global Lung Initiative 2012</a:t>
            </a:r>
          </a:p>
        </p:txBody>
      </p:sp>
      <p:sp>
        <p:nvSpPr>
          <p:cNvPr id="4" name="Textfeld 3">
            <a:extLst>
              <a:ext uri="{FF2B5EF4-FFF2-40B4-BE49-F238E27FC236}">
                <a16:creationId xmlns:a16="http://schemas.microsoft.com/office/drawing/2014/main" id="{A21A6E01-712B-4EFE-B4F6-8E3768ACC38B}"/>
              </a:ext>
            </a:extLst>
          </p:cNvPr>
          <p:cNvSpPr txBox="1"/>
          <p:nvPr/>
        </p:nvSpPr>
        <p:spPr>
          <a:xfrm>
            <a:off x="7807746" y="-7838"/>
            <a:ext cx="1336254" cy="369332"/>
          </a:xfrm>
          <a:prstGeom prst="rect">
            <a:avLst/>
          </a:prstGeom>
          <a:noFill/>
        </p:spPr>
        <p:txBody>
          <a:bodyPr wrap="square" rtlCol="0">
            <a:spAutoFit/>
          </a:bodyPr>
          <a:lstStyle/>
          <a:p>
            <a:r>
              <a:rPr lang="de-DE" dirty="0">
                <a:solidFill>
                  <a:schemeClr val="bg1"/>
                </a:solidFill>
              </a:rPr>
              <a:t>Ergänzung</a:t>
            </a:r>
          </a:p>
        </p:txBody>
      </p:sp>
    </p:spTree>
    <p:extLst>
      <p:ext uri="{BB962C8B-B14F-4D97-AF65-F5344CB8AC3E}">
        <p14:creationId xmlns:p14="http://schemas.microsoft.com/office/powerpoint/2010/main" val="2931987039"/>
      </p:ext>
    </p:extLst>
  </p:cSld>
  <p:clrMapOvr>
    <a:masterClrMapping/>
  </p:clrMapOvr>
  <p:transition spd="slow">
    <p:wheel spokes="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Spirometrie: die wichtigsten Messwerte</a:t>
            </a:r>
          </a:p>
        </p:txBody>
      </p:sp>
      <p:sp>
        <p:nvSpPr>
          <p:cNvPr id="3" name="Inhaltsplatzhalter 2"/>
          <p:cNvSpPr>
            <a:spLocks noGrp="1"/>
          </p:cNvSpPr>
          <p:nvPr>
            <p:ph idx="1"/>
          </p:nvPr>
        </p:nvSpPr>
        <p:spPr>
          <a:xfrm>
            <a:off x="457200" y="1700808"/>
            <a:ext cx="8229600" cy="4855555"/>
          </a:xfrm>
        </p:spPr>
        <p:txBody>
          <a:bodyPr>
            <a:noAutofit/>
          </a:bodyPr>
          <a:lstStyle/>
          <a:p>
            <a:pPr lvl="0"/>
            <a:r>
              <a:rPr lang="de-DE" sz="2000" dirty="0"/>
              <a:t>forcierte Vitalkapazität (FVC)</a:t>
            </a:r>
          </a:p>
          <a:p>
            <a:pPr lvl="0"/>
            <a:r>
              <a:rPr lang="de-DE" sz="2000" dirty="0"/>
              <a:t>Sekundenkapazität (FEV</a:t>
            </a:r>
            <a:r>
              <a:rPr lang="de-DE" sz="2000" baseline="-25000" dirty="0"/>
              <a:t>1</a:t>
            </a:r>
            <a:r>
              <a:rPr lang="de-DE" sz="2000" dirty="0"/>
              <a:t>) </a:t>
            </a:r>
          </a:p>
          <a:p>
            <a:pPr lvl="0"/>
            <a:r>
              <a:rPr lang="de-DE" sz="2000" dirty="0"/>
              <a:t>Verhältnis FEV</a:t>
            </a:r>
            <a:r>
              <a:rPr lang="de-DE" sz="2000" baseline="-25000" dirty="0"/>
              <a:t>1</a:t>
            </a:r>
            <a:r>
              <a:rPr lang="de-DE" sz="2000" dirty="0"/>
              <a:t>/FVC (</a:t>
            </a:r>
            <a:r>
              <a:rPr lang="de-DE" sz="2000" dirty="0" err="1"/>
              <a:t>Tiffeneau</a:t>
            </a:r>
            <a:r>
              <a:rPr lang="de-DE" sz="2000" dirty="0"/>
              <a:t> Index)</a:t>
            </a:r>
          </a:p>
          <a:p>
            <a:pPr lvl="0"/>
            <a:r>
              <a:rPr lang="de-DE" sz="2000" dirty="0"/>
              <a:t>visuelle Bewertung des Fluss-Volumen-Diagramms </a:t>
            </a:r>
          </a:p>
          <a:p>
            <a:pPr lvl="0"/>
            <a:r>
              <a:rPr lang="de-DE" sz="2000" dirty="0"/>
              <a:t>Reversibilitätstest: Messungen vor und </a:t>
            </a:r>
          </a:p>
          <a:p>
            <a:pPr lvl="1" indent="-381000"/>
            <a:r>
              <a:rPr lang="de-DE" sz="2000" dirty="0"/>
              <a:t>15 Minuten nach Inhalation eines SABA (bis zu 400 µg </a:t>
            </a:r>
            <a:r>
              <a:rPr lang="de-DE" sz="2000" dirty="0" err="1"/>
              <a:t>Salbutamol</a:t>
            </a:r>
            <a:r>
              <a:rPr lang="de-DE" sz="2000" dirty="0"/>
              <a:t>) </a:t>
            </a:r>
            <a:r>
              <a:rPr lang="de-DE" sz="2000" b="1" dirty="0">
                <a:solidFill>
                  <a:srgbClr val="0070C0"/>
                </a:solidFill>
              </a:rPr>
              <a:t>oder</a:t>
            </a:r>
            <a:r>
              <a:rPr lang="de-DE" sz="2000" dirty="0"/>
              <a:t>  </a:t>
            </a:r>
          </a:p>
          <a:p>
            <a:pPr lvl="1" indent="-381000"/>
            <a:r>
              <a:rPr lang="de-DE" sz="2000" dirty="0"/>
              <a:t>30 Minuten nach Inhalation eines SAMA (160 µg </a:t>
            </a:r>
            <a:r>
              <a:rPr lang="de-DE" sz="2000" dirty="0" err="1"/>
              <a:t>Ipratropiumbromid</a:t>
            </a:r>
            <a:r>
              <a:rPr lang="de-DE" sz="2000" dirty="0"/>
              <a:t>) </a:t>
            </a:r>
            <a:r>
              <a:rPr lang="de-DE" sz="2000" b="1" dirty="0">
                <a:solidFill>
                  <a:srgbClr val="0070C0"/>
                </a:solidFill>
              </a:rPr>
              <a:t>oder </a:t>
            </a:r>
          </a:p>
          <a:p>
            <a:pPr lvl="1" indent="-381000"/>
            <a:r>
              <a:rPr lang="de-DE" sz="2000" dirty="0"/>
              <a:t>30 Minuten nach Inhalation von SAMA plus SABA</a:t>
            </a:r>
          </a:p>
          <a:p>
            <a:r>
              <a:rPr lang="de-DE" sz="2000" dirty="0"/>
              <a:t>Reversibilitätstest mit </a:t>
            </a:r>
            <a:r>
              <a:rPr lang="de-DE" sz="2000" dirty="0" err="1"/>
              <a:t>Kortikosteroiden</a:t>
            </a:r>
            <a:r>
              <a:rPr lang="de-DE" sz="2000" dirty="0"/>
              <a:t> in Ausnahmefällen</a:t>
            </a:r>
          </a:p>
          <a:p>
            <a:pPr lvl="1" indent="-381000"/>
            <a:r>
              <a:rPr lang="de-DE" sz="2000" dirty="0"/>
              <a:t>4-6 Wochen mit hoher ICS Dosis. </a:t>
            </a:r>
          </a:p>
          <a:p>
            <a:pPr lvl="1" indent="-381000"/>
            <a:r>
              <a:rPr lang="de-DE" sz="2000" dirty="0"/>
              <a:t>alternativ: 14 Tage 20-40 mg </a:t>
            </a:r>
            <a:r>
              <a:rPr lang="de-DE" sz="2000" dirty="0" err="1"/>
              <a:t>Prednisolon</a:t>
            </a:r>
            <a:r>
              <a:rPr lang="de-DE" sz="2000" dirty="0"/>
              <a:t> oral</a:t>
            </a:r>
          </a:p>
        </p:txBody>
      </p:sp>
      <p:sp>
        <p:nvSpPr>
          <p:cNvPr id="5" name="Textfeld 4">
            <a:extLst>
              <a:ext uri="{FF2B5EF4-FFF2-40B4-BE49-F238E27FC236}">
                <a16:creationId xmlns:a16="http://schemas.microsoft.com/office/drawing/2014/main" id="{76CAE88A-83B2-4991-A9DC-1877801C84B6}"/>
              </a:ext>
            </a:extLst>
          </p:cNvPr>
          <p:cNvSpPr txBox="1"/>
          <p:nvPr/>
        </p:nvSpPr>
        <p:spPr>
          <a:xfrm>
            <a:off x="7807746" y="-7838"/>
            <a:ext cx="1336254" cy="369332"/>
          </a:xfrm>
          <a:prstGeom prst="rect">
            <a:avLst/>
          </a:prstGeom>
          <a:noFill/>
        </p:spPr>
        <p:txBody>
          <a:bodyPr wrap="square" rtlCol="0">
            <a:spAutoFit/>
          </a:bodyPr>
          <a:lstStyle/>
          <a:p>
            <a:r>
              <a:rPr lang="de-DE" dirty="0">
                <a:solidFill>
                  <a:schemeClr val="bg1"/>
                </a:solidFill>
              </a:rPr>
              <a:t>Ergänzung</a:t>
            </a:r>
          </a:p>
        </p:txBody>
      </p:sp>
    </p:spTree>
    <p:extLst>
      <p:ext uri="{BB962C8B-B14F-4D97-AF65-F5344CB8AC3E}">
        <p14:creationId xmlns:p14="http://schemas.microsoft.com/office/powerpoint/2010/main" val="3417894151"/>
      </p:ext>
    </p:extLst>
  </p:cSld>
  <p:clrMapOvr>
    <a:masterClrMapping/>
  </p:clrMapOvr>
  <p:transition spd="slow">
    <p:wheel spokes="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Fluss-Volumenkurven</a:t>
            </a:r>
          </a:p>
        </p:txBody>
      </p:sp>
      <p:pic>
        <p:nvPicPr>
          <p:cNvPr id="5"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772816"/>
            <a:ext cx="5301708" cy="316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5819" y="1772816"/>
            <a:ext cx="5298181" cy="316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feld 7"/>
          <p:cNvSpPr txBox="1"/>
          <p:nvPr/>
        </p:nvSpPr>
        <p:spPr>
          <a:xfrm>
            <a:off x="5436096" y="4437112"/>
            <a:ext cx="3456384" cy="1200329"/>
          </a:xfrm>
          <a:prstGeom prst="rect">
            <a:avLst/>
          </a:prstGeom>
          <a:solidFill>
            <a:schemeClr val="accent1">
              <a:lumMod val="40000"/>
              <a:lumOff val="60000"/>
            </a:schemeClr>
          </a:solidFill>
        </p:spPr>
        <p:txBody>
          <a:bodyPr wrap="square" rtlCol="0">
            <a:spAutoFit/>
          </a:bodyPr>
          <a:lstStyle/>
          <a:p>
            <a:r>
              <a:rPr lang="de-DE" dirty="0"/>
              <a:t>Typische Innenkrümmung der Ausatmungskurve, PEF meist deutlich erniedrigt, evtl. mit erniedrigtem FVC</a:t>
            </a:r>
          </a:p>
        </p:txBody>
      </p:sp>
      <p:sp>
        <p:nvSpPr>
          <p:cNvPr id="7" name="Textfeld 6"/>
          <p:cNvSpPr txBox="1"/>
          <p:nvPr/>
        </p:nvSpPr>
        <p:spPr>
          <a:xfrm>
            <a:off x="827584" y="4437112"/>
            <a:ext cx="3456384" cy="923330"/>
          </a:xfrm>
          <a:prstGeom prst="rect">
            <a:avLst/>
          </a:prstGeom>
          <a:solidFill>
            <a:schemeClr val="accent1">
              <a:lumMod val="40000"/>
              <a:lumOff val="60000"/>
            </a:schemeClr>
          </a:solidFill>
        </p:spPr>
        <p:txBody>
          <a:bodyPr wrap="square" rtlCol="0">
            <a:spAutoFit/>
          </a:bodyPr>
          <a:lstStyle/>
          <a:p>
            <a:r>
              <a:rPr lang="de-DE" dirty="0"/>
              <a:t>Typische Innenkrümmung der Ausatmungskurve, PEF meist niedrig, FVC häufig normal</a:t>
            </a:r>
          </a:p>
        </p:txBody>
      </p:sp>
      <p:sp>
        <p:nvSpPr>
          <p:cNvPr id="9" name="Textfeld 8"/>
          <p:cNvSpPr txBox="1"/>
          <p:nvPr/>
        </p:nvSpPr>
        <p:spPr>
          <a:xfrm>
            <a:off x="180652" y="6165304"/>
            <a:ext cx="8855843" cy="307777"/>
          </a:xfrm>
          <a:prstGeom prst="rect">
            <a:avLst/>
          </a:prstGeom>
          <a:noFill/>
        </p:spPr>
        <p:txBody>
          <a:bodyPr wrap="square" rtlCol="0">
            <a:spAutoFit/>
          </a:bodyPr>
          <a:lstStyle/>
          <a:p>
            <a:r>
              <a:rPr lang="de-DE" sz="1400" dirty="0"/>
              <a:t>Leitlinie zur Spirometrie: </a:t>
            </a:r>
            <a:r>
              <a:rPr lang="de-DE" sz="1400" dirty="0" err="1"/>
              <a:t>Criée</a:t>
            </a:r>
            <a:r>
              <a:rPr lang="de-DE" sz="1400" dirty="0"/>
              <a:t> C-P et al. Leitlinie zur Spirometrie… Pneumologie 2015; 69: 1–18</a:t>
            </a:r>
          </a:p>
        </p:txBody>
      </p:sp>
      <p:sp>
        <p:nvSpPr>
          <p:cNvPr id="3" name="Textfeld 2">
            <a:extLst>
              <a:ext uri="{FF2B5EF4-FFF2-40B4-BE49-F238E27FC236}">
                <a16:creationId xmlns:a16="http://schemas.microsoft.com/office/drawing/2014/main" id="{AAF0D35A-42B4-4D11-BFCD-BF6CDAF9EF72}"/>
              </a:ext>
            </a:extLst>
          </p:cNvPr>
          <p:cNvSpPr txBox="1"/>
          <p:nvPr/>
        </p:nvSpPr>
        <p:spPr>
          <a:xfrm>
            <a:off x="7807746" y="-7838"/>
            <a:ext cx="1336254" cy="369332"/>
          </a:xfrm>
          <a:prstGeom prst="rect">
            <a:avLst/>
          </a:prstGeom>
          <a:noFill/>
        </p:spPr>
        <p:txBody>
          <a:bodyPr wrap="square" rtlCol="0">
            <a:spAutoFit/>
          </a:bodyPr>
          <a:lstStyle/>
          <a:p>
            <a:r>
              <a:rPr lang="de-DE" dirty="0">
                <a:solidFill>
                  <a:schemeClr val="bg1"/>
                </a:solidFill>
              </a:rPr>
              <a:t>Ergänzung</a:t>
            </a:r>
          </a:p>
        </p:txBody>
      </p:sp>
    </p:spTree>
    <p:extLst>
      <p:ext uri="{BB962C8B-B14F-4D97-AF65-F5344CB8AC3E}">
        <p14:creationId xmlns:p14="http://schemas.microsoft.com/office/powerpoint/2010/main" val="3780064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Bewertung des Reversibilitätstests</a:t>
            </a:r>
          </a:p>
        </p:txBody>
      </p:sp>
      <p:sp>
        <p:nvSpPr>
          <p:cNvPr id="3" name="Inhaltsplatzhalter 2"/>
          <p:cNvSpPr>
            <a:spLocks noGrp="1"/>
          </p:cNvSpPr>
          <p:nvPr>
            <p:ph idx="1"/>
          </p:nvPr>
        </p:nvSpPr>
        <p:spPr>
          <a:xfrm>
            <a:off x="457200" y="1844824"/>
            <a:ext cx="8229600" cy="4525963"/>
          </a:xfrm>
        </p:spPr>
        <p:txBody>
          <a:bodyPr>
            <a:normAutofit/>
          </a:bodyPr>
          <a:lstStyle/>
          <a:p>
            <a:pPr>
              <a:lnSpc>
                <a:spcPct val="120000"/>
              </a:lnSpc>
              <a:spcAft>
                <a:spcPts val="1200"/>
              </a:spcAft>
            </a:pPr>
            <a:r>
              <a:rPr lang="de-DE" sz="2800" dirty="0"/>
              <a:t>persistente obstruktive Ventilationsstörung: FEV</a:t>
            </a:r>
            <a:r>
              <a:rPr lang="de-DE" sz="2800" baseline="-25000" dirty="0"/>
              <a:t>1</a:t>
            </a:r>
            <a:r>
              <a:rPr lang="de-DE" sz="2800" dirty="0"/>
              <a:t>/FVC nach Bronchodilatation &lt; LLN (</a:t>
            </a:r>
            <a:r>
              <a:rPr lang="de-DE" sz="2800" dirty="0" err="1"/>
              <a:t>lower</a:t>
            </a:r>
            <a:r>
              <a:rPr lang="de-DE" sz="2800" dirty="0"/>
              <a:t> </a:t>
            </a:r>
            <a:r>
              <a:rPr lang="de-DE" sz="2800" dirty="0" err="1"/>
              <a:t>limit</a:t>
            </a:r>
            <a:r>
              <a:rPr lang="de-DE" sz="2800" dirty="0"/>
              <a:t> </a:t>
            </a:r>
            <a:r>
              <a:rPr lang="de-DE" sz="2800" dirty="0" err="1"/>
              <a:t>of</a:t>
            </a:r>
            <a:r>
              <a:rPr lang="de-DE" sz="2800" dirty="0"/>
              <a:t> normal)</a:t>
            </a:r>
          </a:p>
          <a:p>
            <a:pPr>
              <a:lnSpc>
                <a:spcPct val="120000"/>
              </a:lnSpc>
              <a:spcAft>
                <a:spcPts val="1200"/>
              </a:spcAft>
            </a:pPr>
            <a:r>
              <a:rPr lang="de-DE" sz="2800" dirty="0"/>
              <a:t>gute Reversibilität (&gt;400 ml) spricht eher für Asthma.</a:t>
            </a:r>
          </a:p>
          <a:p>
            <a:pPr>
              <a:lnSpc>
                <a:spcPct val="120000"/>
              </a:lnSpc>
              <a:spcAft>
                <a:spcPts val="1200"/>
              </a:spcAft>
            </a:pPr>
            <a:r>
              <a:rPr lang="de-DE" sz="2800" b="1" dirty="0">
                <a:solidFill>
                  <a:srgbClr val="0070C0"/>
                </a:solidFill>
              </a:rPr>
              <a:t>Wenn sich die Obstruktion normalisiert, ist  COPD ausgeschlossen! </a:t>
            </a:r>
            <a:endParaRPr lang="de-DE" sz="2800" dirty="0"/>
          </a:p>
        </p:txBody>
      </p:sp>
      <p:sp>
        <p:nvSpPr>
          <p:cNvPr id="5" name="Textfeld 4">
            <a:extLst>
              <a:ext uri="{FF2B5EF4-FFF2-40B4-BE49-F238E27FC236}">
                <a16:creationId xmlns:a16="http://schemas.microsoft.com/office/drawing/2014/main" id="{FEAD4567-3154-423B-8CF3-1BB55D0889D5}"/>
              </a:ext>
            </a:extLst>
          </p:cNvPr>
          <p:cNvSpPr txBox="1"/>
          <p:nvPr/>
        </p:nvSpPr>
        <p:spPr>
          <a:xfrm>
            <a:off x="7807746" y="-7838"/>
            <a:ext cx="1336254" cy="369332"/>
          </a:xfrm>
          <a:prstGeom prst="rect">
            <a:avLst/>
          </a:prstGeom>
          <a:noFill/>
        </p:spPr>
        <p:txBody>
          <a:bodyPr wrap="square" rtlCol="0">
            <a:spAutoFit/>
          </a:bodyPr>
          <a:lstStyle/>
          <a:p>
            <a:r>
              <a:rPr lang="de-DE" dirty="0">
                <a:solidFill>
                  <a:schemeClr val="bg1"/>
                </a:solidFill>
              </a:rPr>
              <a:t>Ergänzung</a:t>
            </a:r>
          </a:p>
        </p:txBody>
      </p:sp>
    </p:spTree>
    <p:extLst>
      <p:ext uri="{BB962C8B-B14F-4D97-AF65-F5344CB8AC3E}">
        <p14:creationId xmlns:p14="http://schemas.microsoft.com/office/powerpoint/2010/main" val="3615385169"/>
      </p:ext>
    </p:extLst>
  </p:cSld>
  <p:clrMapOvr>
    <a:masterClrMapping/>
  </p:clrMapOvr>
  <p:transition spd="slow">
    <p:wheel spokes="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7CB606-84FC-42F2-A614-6970A7F08E41}"/>
              </a:ext>
            </a:extLst>
          </p:cNvPr>
          <p:cNvSpPr>
            <a:spLocks noGrp="1"/>
          </p:cNvSpPr>
          <p:nvPr>
            <p:ph type="title"/>
          </p:nvPr>
        </p:nvSpPr>
        <p:spPr/>
        <p:txBody>
          <a:bodyPr/>
          <a:lstStyle/>
          <a:p>
            <a:r>
              <a:rPr lang="de-DE" dirty="0"/>
              <a:t>weitere Untersuchungen</a:t>
            </a:r>
          </a:p>
        </p:txBody>
      </p:sp>
      <p:sp>
        <p:nvSpPr>
          <p:cNvPr id="3" name="Inhaltsplatzhalter 2">
            <a:extLst>
              <a:ext uri="{FF2B5EF4-FFF2-40B4-BE49-F238E27FC236}">
                <a16:creationId xmlns:a16="http://schemas.microsoft.com/office/drawing/2014/main" id="{9B42AE26-C9FE-4BAB-89CC-E50E6222CDE7}"/>
              </a:ext>
            </a:extLst>
          </p:cNvPr>
          <p:cNvSpPr>
            <a:spLocks noGrp="1"/>
          </p:cNvSpPr>
          <p:nvPr>
            <p:ph idx="1"/>
          </p:nvPr>
        </p:nvSpPr>
        <p:spPr>
          <a:xfrm>
            <a:off x="457200" y="1844824"/>
            <a:ext cx="8229600" cy="4525963"/>
          </a:xfrm>
        </p:spPr>
        <p:txBody>
          <a:bodyPr>
            <a:normAutofit/>
          </a:bodyPr>
          <a:lstStyle/>
          <a:p>
            <a:pPr>
              <a:lnSpc>
                <a:spcPct val="120000"/>
              </a:lnSpc>
              <a:spcBef>
                <a:spcPts val="0"/>
              </a:spcBef>
              <a:spcAft>
                <a:spcPts val="600"/>
              </a:spcAft>
            </a:pPr>
            <a:r>
              <a:rPr lang="de-DE" sz="2400" b="1" dirty="0"/>
              <a:t>Röntgen-Thorax</a:t>
            </a:r>
            <a:br>
              <a:rPr lang="de-DE" sz="2400" b="1" dirty="0"/>
            </a:br>
            <a:r>
              <a:rPr lang="de-DE" sz="2400" dirty="0"/>
              <a:t>wichtige differentialdiagnostische Maßnahme</a:t>
            </a:r>
          </a:p>
          <a:p>
            <a:pPr>
              <a:lnSpc>
                <a:spcPct val="120000"/>
              </a:lnSpc>
              <a:spcBef>
                <a:spcPts val="0"/>
              </a:spcBef>
            </a:pPr>
            <a:r>
              <a:rPr lang="de-DE" sz="2400" b="1" dirty="0" err="1"/>
              <a:t>Ganzkörperplethysmographie</a:t>
            </a:r>
            <a:endParaRPr lang="de-DE" sz="2400" b="1" dirty="0"/>
          </a:p>
          <a:p>
            <a:pPr marL="717550" indent="-355600">
              <a:lnSpc>
                <a:spcPct val="120000"/>
              </a:lnSpc>
              <a:spcBef>
                <a:spcPts val="0"/>
              </a:spcBef>
              <a:buFont typeface="Wingdings" panose="05000000000000000000" pitchFamily="2" charset="2"/>
              <a:buChar char="Ø"/>
            </a:pPr>
            <a:r>
              <a:rPr lang="de-DE" sz="2400" dirty="0"/>
              <a:t>weniger mitarbeitsabhängig als die Spirometrie</a:t>
            </a:r>
          </a:p>
          <a:p>
            <a:pPr marL="717550" indent="-355600">
              <a:lnSpc>
                <a:spcPct val="120000"/>
              </a:lnSpc>
              <a:spcBef>
                <a:spcPts val="0"/>
              </a:spcBef>
              <a:buFont typeface="Wingdings" panose="05000000000000000000" pitchFamily="2" charset="2"/>
              <a:buChar char="Ø"/>
            </a:pPr>
            <a:r>
              <a:rPr lang="de-DE" sz="2400" dirty="0"/>
              <a:t>sinnvoll bei Patient*innen, die nicht in der Lage sind, auswertbare maximale und/oder forcierte Atemmanöver zusätzlich zur Spirometrie durchzuführen</a:t>
            </a:r>
          </a:p>
          <a:p>
            <a:pPr marL="717550" indent="-355600">
              <a:lnSpc>
                <a:spcPct val="120000"/>
              </a:lnSpc>
              <a:spcBef>
                <a:spcPts val="0"/>
              </a:spcBef>
              <a:spcAft>
                <a:spcPts val="600"/>
              </a:spcAft>
              <a:buFont typeface="Wingdings" panose="05000000000000000000" pitchFamily="2" charset="2"/>
              <a:buChar char="Ø"/>
            </a:pPr>
            <a:r>
              <a:rPr lang="de-DE" sz="2400" dirty="0"/>
              <a:t>notwendig zur Bestätigung einer Lungenüberblähung</a:t>
            </a:r>
          </a:p>
          <a:p>
            <a:pPr marL="0" indent="-39688">
              <a:spcBef>
                <a:spcPts val="0"/>
              </a:spcBef>
              <a:buNone/>
            </a:pPr>
            <a:endParaRPr lang="de-DE" sz="2000" b="1" dirty="0"/>
          </a:p>
        </p:txBody>
      </p:sp>
    </p:spTree>
    <p:extLst>
      <p:ext uri="{BB962C8B-B14F-4D97-AF65-F5344CB8AC3E}">
        <p14:creationId xmlns:p14="http://schemas.microsoft.com/office/powerpoint/2010/main" val="1708601895"/>
      </p:ext>
    </p:extLst>
  </p:cSld>
  <p:clrMapOvr>
    <a:masterClrMapping/>
  </p:clrMapOvr>
  <p:transition spd="slow">
    <p:wheel spokes="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70E52E-226D-4900-B62E-41EFCD73285B}"/>
              </a:ext>
            </a:extLst>
          </p:cNvPr>
          <p:cNvSpPr>
            <a:spLocks noGrp="1"/>
          </p:cNvSpPr>
          <p:nvPr>
            <p:ph type="title"/>
          </p:nvPr>
        </p:nvSpPr>
        <p:spPr/>
        <p:txBody>
          <a:bodyPr/>
          <a:lstStyle/>
          <a:p>
            <a:r>
              <a:rPr lang="de-DE" dirty="0"/>
              <a:t>weitere Untersuchungen</a:t>
            </a:r>
          </a:p>
        </p:txBody>
      </p:sp>
      <p:sp>
        <p:nvSpPr>
          <p:cNvPr id="3" name="Inhaltsplatzhalter 2">
            <a:extLst>
              <a:ext uri="{FF2B5EF4-FFF2-40B4-BE49-F238E27FC236}">
                <a16:creationId xmlns:a16="http://schemas.microsoft.com/office/drawing/2014/main" id="{822E2AC7-6526-4DA6-88EE-144363DF115C}"/>
              </a:ext>
            </a:extLst>
          </p:cNvPr>
          <p:cNvSpPr>
            <a:spLocks noGrp="1"/>
          </p:cNvSpPr>
          <p:nvPr>
            <p:ph idx="1"/>
          </p:nvPr>
        </p:nvSpPr>
        <p:spPr>
          <a:xfrm>
            <a:off x="539552" y="1916832"/>
            <a:ext cx="8229600" cy="4525963"/>
          </a:xfrm>
        </p:spPr>
        <p:txBody>
          <a:bodyPr/>
          <a:lstStyle/>
          <a:p>
            <a:pPr>
              <a:lnSpc>
                <a:spcPct val="120000"/>
              </a:lnSpc>
              <a:spcBef>
                <a:spcPts val="0"/>
              </a:spcBef>
            </a:pPr>
            <a:r>
              <a:rPr lang="de-DE" sz="2400" b="1" dirty="0"/>
              <a:t>DLCO</a:t>
            </a:r>
          </a:p>
          <a:p>
            <a:pPr lvl="1" indent="-382588">
              <a:lnSpc>
                <a:spcPct val="120000"/>
              </a:lnSpc>
              <a:spcBef>
                <a:spcPts val="0"/>
              </a:spcBef>
              <a:buFont typeface="Wingdings" panose="05000000000000000000" pitchFamily="2" charset="2"/>
              <a:buChar char="Ø"/>
            </a:pPr>
            <a:r>
              <a:rPr lang="de-DE" sz="2400" dirty="0"/>
              <a:t>üblicherweise in der Single-Breath-Methode</a:t>
            </a:r>
          </a:p>
          <a:p>
            <a:pPr lvl="1" indent="-382588">
              <a:lnSpc>
                <a:spcPct val="120000"/>
              </a:lnSpc>
              <a:spcBef>
                <a:spcPts val="0"/>
              </a:spcBef>
              <a:buFont typeface="Wingdings" panose="05000000000000000000" pitchFamily="2" charset="2"/>
              <a:buChar char="Ø"/>
            </a:pPr>
            <a:r>
              <a:rPr lang="de-DE" sz="2400" b="0" i="0" u="none" strike="noStrike" baseline="0" dirty="0">
                <a:solidFill>
                  <a:srgbClr val="000000"/>
                </a:solidFill>
              </a:rPr>
              <a:t>Abschätzung der Gasaustauschfläche beim Emphysem </a:t>
            </a:r>
          </a:p>
          <a:p>
            <a:pPr lvl="1" indent="-382588">
              <a:lnSpc>
                <a:spcPct val="120000"/>
              </a:lnSpc>
              <a:spcBef>
                <a:spcPts val="0"/>
              </a:spcBef>
              <a:spcAft>
                <a:spcPts val="600"/>
              </a:spcAft>
              <a:buFont typeface="Wingdings" panose="05000000000000000000" pitchFamily="2" charset="2"/>
              <a:buChar char="Ø"/>
            </a:pPr>
            <a:r>
              <a:rPr lang="de-DE" sz="2400" b="0" i="0" u="none" strike="noStrike" baseline="0" dirty="0">
                <a:solidFill>
                  <a:srgbClr val="000000"/>
                </a:solidFill>
              </a:rPr>
              <a:t>Argumentationshilfe hinsichtlich interventioneller Eingriffe</a:t>
            </a:r>
          </a:p>
          <a:p>
            <a:pPr marL="342900" lvl="1" indent="-342900">
              <a:lnSpc>
                <a:spcPct val="120000"/>
              </a:lnSpc>
              <a:spcBef>
                <a:spcPts val="0"/>
              </a:spcBef>
              <a:spcAft>
                <a:spcPts val="600"/>
              </a:spcAft>
              <a:buFont typeface="Arial" pitchFamily="34" charset="0"/>
              <a:buChar char="•"/>
            </a:pPr>
            <a:r>
              <a:rPr lang="de-DE" sz="2400" b="1" dirty="0"/>
              <a:t>Labordiagnostik </a:t>
            </a:r>
            <a:r>
              <a:rPr lang="de-DE" sz="2400" dirty="0"/>
              <a:t>(alpha1-Antitrypsinmangel)</a:t>
            </a:r>
          </a:p>
          <a:p>
            <a:pPr marL="303212">
              <a:lnSpc>
                <a:spcPct val="120000"/>
              </a:lnSpc>
              <a:spcBef>
                <a:spcPts val="0"/>
              </a:spcBef>
            </a:pPr>
            <a:r>
              <a:rPr lang="de-DE" sz="2400" b="1" dirty="0"/>
              <a:t>Computertomographie </a:t>
            </a:r>
          </a:p>
          <a:p>
            <a:pPr lvl="1" indent="-382588" defTabSz="360363">
              <a:lnSpc>
                <a:spcPct val="120000"/>
              </a:lnSpc>
              <a:spcBef>
                <a:spcPts val="0"/>
              </a:spcBef>
              <a:buFont typeface="Wingdings" panose="05000000000000000000" pitchFamily="2" charset="2"/>
              <a:buChar char="Ø"/>
              <a:tabLst>
                <a:tab pos="720725" algn="l"/>
              </a:tabLst>
            </a:pPr>
            <a:r>
              <a:rPr lang="de-DE" sz="2400" dirty="0"/>
              <a:t>bei diagnostischen Diskrepanzen</a:t>
            </a:r>
          </a:p>
          <a:p>
            <a:pPr lvl="1" indent="-382588" defTabSz="360363">
              <a:lnSpc>
                <a:spcPct val="120000"/>
              </a:lnSpc>
              <a:spcBef>
                <a:spcPts val="0"/>
              </a:spcBef>
              <a:buFont typeface="Wingdings" panose="05000000000000000000" pitchFamily="2" charset="2"/>
              <a:buChar char="Ø"/>
              <a:tabLst>
                <a:tab pos="720725" algn="l"/>
              </a:tabLst>
            </a:pPr>
            <a:r>
              <a:rPr lang="de-DE" sz="2400" dirty="0"/>
              <a:t>Diskrepanzen zwischen Lungenfunktion und Beschwerden</a:t>
            </a:r>
          </a:p>
          <a:p>
            <a:pPr lvl="1" indent="-382588" defTabSz="360363">
              <a:lnSpc>
                <a:spcPct val="120000"/>
              </a:lnSpc>
              <a:spcBef>
                <a:spcPts val="0"/>
              </a:spcBef>
              <a:spcAft>
                <a:spcPts val="600"/>
              </a:spcAft>
              <a:buFont typeface="Wingdings" panose="05000000000000000000" pitchFamily="2" charset="2"/>
              <a:buChar char="Ø"/>
              <a:tabLst>
                <a:tab pos="720725" algn="l"/>
              </a:tabLst>
            </a:pPr>
            <a:r>
              <a:rPr lang="de-DE" sz="2400" dirty="0"/>
              <a:t>inadäquatem Therapieansprechen	</a:t>
            </a:r>
          </a:p>
          <a:p>
            <a:pPr lvl="1" indent="-382588" defTabSz="360363">
              <a:lnSpc>
                <a:spcPct val="120000"/>
              </a:lnSpc>
              <a:spcBef>
                <a:spcPts val="0"/>
              </a:spcBef>
              <a:spcAft>
                <a:spcPts val="600"/>
              </a:spcAft>
              <a:buFont typeface="Wingdings" panose="05000000000000000000" pitchFamily="2" charset="2"/>
              <a:buChar char="Ø"/>
              <a:tabLst>
                <a:tab pos="720725" algn="l"/>
              </a:tabLst>
            </a:pPr>
            <a:endParaRPr lang="de-DE" sz="2400" dirty="0"/>
          </a:p>
          <a:p>
            <a:pPr marL="0" indent="0">
              <a:buNone/>
            </a:pPr>
            <a:endParaRPr lang="de-DE" dirty="0"/>
          </a:p>
        </p:txBody>
      </p:sp>
    </p:spTree>
    <p:extLst>
      <p:ext uri="{BB962C8B-B14F-4D97-AF65-F5344CB8AC3E}">
        <p14:creationId xmlns:p14="http://schemas.microsoft.com/office/powerpoint/2010/main" val="4060822592"/>
      </p:ext>
    </p:extLst>
  </p:cSld>
  <p:clrMapOvr>
    <a:masterClrMapping/>
  </p:clrMapOvr>
  <p:transition spd="slow">
    <p:wheel spokes="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21519E9E-B65F-42B1-B9C9-E415B1079FBA}"/>
              </a:ext>
            </a:extLst>
          </p:cNvPr>
          <p:cNvSpPr>
            <a:spLocks noGrp="1"/>
          </p:cNvSpPr>
          <p:nvPr>
            <p:ph sz="half" idx="1"/>
          </p:nvPr>
        </p:nvSpPr>
        <p:spPr/>
        <p:txBody>
          <a:bodyPr>
            <a:normAutofit fontScale="92500" lnSpcReduction="20000"/>
          </a:bodyPr>
          <a:lstStyle/>
          <a:p>
            <a:pPr>
              <a:lnSpc>
                <a:spcPct val="120000"/>
              </a:lnSpc>
              <a:spcBef>
                <a:spcPts val="0"/>
              </a:spcBef>
              <a:spcAft>
                <a:spcPts val="600"/>
              </a:spcAft>
            </a:pPr>
            <a:r>
              <a:rPr lang="de-DE" sz="2300" dirty="0">
                <a:solidFill>
                  <a:srgbClr val="000000"/>
                </a:solidFill>
              </a:rPr>
              <a:t>Tabakabhängigkeit </a:t>
            </a:r>
            <a:r>
              <a:rPr lang="de-DE" sz="2300" b="0" i="0" u="none" strike="noStrike" baseline="0" dirty="0">
                <a:solidFill>
                  <a:srgbClr val="000000"/>
                </a:solidFill>
              </a:rPr>
              <a:t>	</a:t>
            </a:r>
          </a:p>
          <a:p>
            <a:pPr>
              <a:lnSpc>
                <a:spcPct val="120000"/>
              </a:lnSpc>
              <a:spcBef>
                <a:spcPts val="0"/>
              </a:spcBef>
            </a:pPr>
            <a:r>
              <a:rPr lang="de-DE" sz="2300" b="0" i="0" u="none" strike="noStrike" baseline="0" dirty="0">
                <a:solidFill>
                  <a:srgbClr val="000000"/>
                </a:solidFill>
              </a:rPr>
              <a:t>kardiovaskuläre Erkrankungen 	</a:t>
            </a:r>
          </a:p>
          <a:p>
            <a:pPr lvl="1" indent="-387350">
              <a:lnSpc>
                <a:spcPct val="120000"/>
              </a:lnSpc>
              <a:spcBef>
                <a:spcPts val="0"/>
              </a:spcBef>
              <a:buFont typeface="Wingdings" panose="05000000000000000000" pitchFamily="2" charset="2"/>
              <a:buChar char="Ø"/>
            </a:pPr>
            <a:r>
              <a:rPr lang="de-DE" sz="2100" b="0" i="0" u="none" strike="noStrike" baseline="0" dirty="0">
                <a:solidFill>
                  <a:srgbClr val="000000"/>
                </a:solidFill>
              </a:rPr>
              <a:t>arterielle Hypertonie</a:t>
            </a:r>
          </a:p>
          <a:p>
            <a:pPr lvl="1" indent="-387350">
              <a:lnSpc>
                <a:spcPct val="120000"/>
              </a:lnSpc>
              <a:spcBef>
                <a:spcPts val="0"/>
              </a:spcBef>
              <a:buFont typeface="Wingdings" panose="05000000000000000000" pitchFamily="2" charset="2"/>
              <a:buChar char="Ø"/>
            </a:pPr>
            <a:r>
              <a:rPr lang="de-DE" sz="2100" b="0" i="0" u="none" strike="noStrike" baseline="0" dirty="0">
                <a:solidFill>
                  <a:srgbClr val="000000"/>
                </a:solidFill>
              </a:rPr>
              <a:t>koronare Herzerkrankung mit und ohne stattgehabten Myokardinfarkt</a:t>
            </a:r>
          </a:p>
          <a:p>
            <a:pPr lvl="1" indent="-387350">
              <a:lnSpc>
                <a:spcPct val="120000"/>
              </a:lnSpc>
              <a:spcBef>
                <a:spcPts val="0"/>
              </a:spcBef>
              <a:buFont typeface="Wingdings" panose="05000000000000000000" pitchFamily="2" charset="2"/>
              <a:buChar char="Ø"/>
            </a:pPr>
            <a:r>
              <a:rPr lang="de-DE" sz="2100" b="0" i="0" u="none" strike="noStrike" baseline="0" dirty="0">
                <a:solidFill>
                  <a:srgbClr val="000000"/>
                </a:solidFill>
              </a:rPr>
              <a:t>Herzrhythmusstörungen</a:t>
            </a:r>
          </a:p>
          <a:p>
            <a:pPr lvl="1" indent="-387350">
              <a:lnSpc>
                <a:spcPct val="120000"/>
              </a:lnSpc>
              <a:spcBef>
                <a:spcPts val="0"/>
              </a:spcBef>
              <a:buFont typeface="Wingdings" panose="05000000000000000000" pitchFamily="2" charset="2"/>
              <a:buChar char="Ø"/>
            </a:pPr>
            <a:r>
              <a:rPr lang="de-DE" sz="2100" b="0" i="0" u="none" strike="noStrike" baseline="0" dirty="0">
                <a:solidFill>
                  <a:srgbClr val="000000"/>
                </a:solidFill>
              </a:rPr>
              <a:t>Herzinsuffizienz</a:t>
            </a:r>
          </a:p>
          <a:p>
            <a:pPr lvl="1" indent="-387350">
              <a:lnSpc>
                <a:spcPct val="120000"/>
              </a:lnSpc>
              <a:spcBef>
                <a:spcPts val="0"/>
              </a:spcBef>
              <a:spcAft>
                <a:spcPts val="600"/>
              </a:spcAft>
              <a:buFont typeface="Wingdings" panose="05000000000000000000" pitchFamily="2" charset="2"/>
              <a:buChar char="Ø"/>
            </a:pPr>
            <a:r>
              <a:rPr lang="de-DE" sz="2100" b="0" i="0" u="none" strike="noStrike" baseline="0" dirty="0">
                <a:solidFill>
                  <a:srgbClr val="000000"/>
                </a:solidFill>
              </a:rPr>
              <a:t>periphere arterielle Verschlusskrankheit</a:t>
            </a:r>
          </a:p>
          <a:p>
            <a:pPr>
              <a:lnSpc>
                <a:spcPct val="120000"/>
              </a:lnSpc>
              <a:spcBef>
                <a:spcPts val="0"/>
              </a:spcBef>
              <a:spcAft>
                <a:spcPts val="600"/>
              </a:spcAft>
            </a:pPr>
            <a:r>
              <a:rPr lang="de-DE" sz="2300" dirty="0"/>
              <a:t>metabolisches Syndrom/Diabetes</a:t>
            </a:r>
          </a:p>
          <a:p>
            <a:pPr>
              <a:lnSpc>
                <a:spcPct val="120000"/>
              </a:lnSpc>
              <a:spcBef>
                <a:spcPts val="0"/>
              </a:spcBef>
              <a:spcAft>
                <a:spcPts val="600"/>
              </a:spcAft>
            </a:pPr>
            <a:r>
              <a:rPr lang="de-DE" sz="2300" dirty="0"/>
              <a:t>Adipositas</a:t>
            </a:r>
          </a:p>
          <a:p>
            <a:pPr>
              <a:spcBef>
                <a:spcPts val="0"/>
              </a:spcBef>
              <a:spcAft>
                <a:spcPts val="600"/>
              </a:spcAft>
            </a:pPr>
            <a:endParaRPr lang="de-DE" sz="2000" dirty="0"/>
          </a:p>
        </p:txBody>
      </p:sp>
      <p:sp>
        <p:nvSpPr>
          <p:cNvPr id="4" name="Inhaltsplatzhalter 3">
            <a:extLst>
              <a:ext uri="{FF2B5EF4-FFF2-40B4-BE49-F238E27FC236}">
                <a16:creationId xmlns:a16="http://schemas.microsoft.com/office/drawing/2014/main" id="{6CF9C2F4-C8F0-4BE0-B029-C89BA5FEC92F}"/>
              </a:ext>
            </a:extLst>
          </p:cNvPr>
          <p:cNvSpPr>
            <a:spLocks noGrp="1"/>
          </p:cNvSpPr>
          <p:nvPr>
            <p:ph sz="half" idx="2"/>
          </p:nvPr>
        </p:nvSpPr>
        <p:spPr/>
        <p:txBody>
          <a:bodyPr>
            <a:normAutofit fontScale="92500" lnSpcReduction="20000"/>
          </a:bodyPr>
          <a:lstStyle/>
          <a:p>
            <a:pPr>
              <a:spcBef>
                <a:spcPts val="0"/>
              </a:spcBef>
              <a:spcAft>
                <a:spcPts val="600"/>
              </a:spcAft>
            </a:pPr>
            <a:r>
              <a:rPr lang="de-DE" sz="2300" dirty="0"/>
              <a:t>Angststörung und Depression</a:t>
            </a:r>
          </a:p>
          <a:p>
            <a:pPr>
              <a:spcBef>
                <a:spcPts val="0"/>
              </a:spcBef>
              <a:spcAft>
                <a:spcPts val="600"/>
              </a:spcAft>
            </a:pPr>
            <a:r>
              <a:rPr lang="de-DE" sz="2300" dirty="0"/>
              <a:t>nächtliche Hypoxie, schlafbezogene Atemstörungen</a:t>
            </a:r>
          </a:p>
          <a:p>
            <a:pPr>
              <a:spcBef>
                <a:spcPts val="0"/>
              </a:spcBef>
              <a:spcAft>
                <a:spcPts val="600"/>
              </a:spcAft>
            </a:pPr>
            <a:r>
              <a:rPr lang="de-DE" sz="2300" dirty="0"/>
              <a:t>Osteoporose</a:t>
            </a:r>
          </a:p>
          <a:p>
            <a:pPr>
              <a:spcBef>
                <a:spcPts val="0"/>
              </a:spcBef>
              <a:spcAft>
                <a:spcPts val="600"/>
              </a:spcAft>
            </a:pPr>
            <a:r>
              <a:rPr lang="de-DE" sz="2300" dirty="0"/>
              <a:t>Lungenkarzinom</a:t>
            </a:r>
          </a:p>
          <a:p>
            <a:pPr>
              <a:spcBef>
                <a:spcPts val="0"/>
              </a:spcBef>
              <a:spcAft>
                <a:spcPts val="600"/>
              </a:spcAft>
            </a:pPr>
            <a:r>
              <a:rPr lang="de-DE" sz="2300" dirty="0"/>
              <a:t>pulmonale Hypertonie</a:t>
            </a:r>
          </a:p>
          <a:p>
            <a:pPr>
              <a:spcBef>
                <a:spcPts val="0"/>
              </a:spcBef>
              <a:spcAft>
                <a:spcPts val="600"/>
              </a:spcAft>
            </a:pPr>
            <a:r>
              <a:rPr lang="de-DE" sz="2300" dirty="0"/>
              <a:t>pulmonale Kachexie</a:t>
            </a:r>
          </a:p>
          <a:p>
            <a:pPr>
              <a:spcBef>
                <a:spcPts val="0"/>
              </a:spcBef>
              <a:spcAft>
                <a:spcPts val="600"/>
              </a:spcAft>
            </a:pPr>
            <a:r>
              <a:rPr lang="de-DE" sz="2300" dirty="0"/>
              <a:t>Muskelschwäche</a:t>
            </a:r>
          </a:p>
          <a:p>
            <a:pPr>
              <a:spcBef>
                <a:spcPts val="0"/>
              </a:spcBef>
              <a:spcAft>
                <a:spcPts val="600"/>
              </a:spcAft>
            </a:pPr>
            <a:r>
              <a:rPr lang="de-DE" sz="2300" dirty="0"/>
              <a:t>Asthma?</a:t>
            </a:r>
          </a:p>
          <a:p>
            <a:pPr>
              <a:spcBef>
                <a:spcPts val="0"/>
              </a:spcBef>
              <a:spcAft>
                <a:spcPts val="600"/>
              </a:spcAft>
            </a:pPr>
            <a:r>
              <a:rPr lang="de-DE" sz="2300" dirty="0"/>
              <a:t>Alpha-1-Protease-Inhibitor – Mangel?</a:t>
            </a:r>
          </a:p>
        </p:txBody>
      </p:sp>
      <p:sp>
        <p:nvSpPr>
          <p:cNvPr id="2" name="Titel 1">
            <a:extLst>
              <a:ext uri="{FF2B5EF4-FFF2-40B4-BE49-F238E27FC236}">
                <a16:creationId xmlns:a16="http://schemas.microsoft.com/office/drawing/2014/main" id="{8F0B0419-6D2E-4434-943E-375A6C4704B6}"/>
              </a:ext>
            </a:extLst>
          </p:cNvPr>
          <p:cNvSpPr>
            <a:spLocks noGrp="1"/>
          </p:cNvSpPr>
          <p:nvPr>
            <p:ph type="title"/>
          </p:nvPr>
        </p:nvSpPr>
        <p:spPr/>
        <p:txBody>
          <a:bodyPr/>
          <a:lstStyle/>
          <a:p>
            <a:r>
              <a:rPr lang="de-DE" dirty="0"/>
              <a:t>Diagnostik von Komorbiditäten</a:t>
            </a:r>
          </a:p>
        </p:txBody>
      </p:sp>
    </p:spTree>
    <p:extLst>
      <p:ext uri="{BB962C8B-B14F-4D97-AF65-F5344CB8AC3E}">
        <p14:creationId xmlns:p14="http://schemas.microsoft.com/office/powerpoint/2010/main" val="1727299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2DB837-246D-4D66-885E-03666723F625}"/>
              </a:ext>
            </a:extLst>
          </p:cNvPr>
          <p:cNvSpPr>
            <a:spLocks noGrp="1"/>
          </p:cNvSpPr>
          <p:nvPr>
            <p:ph type="title"/>
          </p:nvPr>
        </p:nvSpPr>
        <p:spPr/>
        <p:txBody>
          <a:bodyPr/>
          <a:lstStyle/>
          <a:p>
            <a:r>
              <a:rPr lang="de-DE" dirty="0"/>
              <a:t>Differentialdiagnosen</a:t>
            </a:r>
          </a:p>
        </p:txBody>
      </p:sp>
      <p:sp>
        <p:nvSpPr>
          <p:cNvPr id="3" name="Inhaltsplatzhalter 2">
            <a:extLst>
              <a:ext uri="{FF2B5EF4-FFF2-40B4-BE49-F238E27FC236}">
                <a16:creationId xmlns:a16="http://schemas.microsoft.com/office/drawing/2014/main" id="{67FF4F63-BD63-4DD2-ACB2-D5265C127149}"/>
              </a:ext>
            </a:extLst>
          </p:cNvPr>
          <p:cNvSpPr>
            <a:spLocks noGrp="1"/>
          </p:cNvSpPr>
          <p:nvPr>
            <p:ph idx="1"/>
          </p:nvPr>
        </p:nvSpPr>
        <p:spPr>
          <a:xfrm>
            <a:off x="179512" y="1700808"/>
            <a:ext cx="8507288" cy="4896544"/>
          </a:xfrm>
        </p:spPr>
        <p:txBody>
          <a:bodyPr>
            <a:noAutofit/>
          </a:bodyPr>
          <a:lstStyle/>
          <a:p>
            <a:pPr>
              <a:spcBef>
                <a:spcPts val="0"/>
              </a:spcBef>
              <a:spcAft>
                <a:spcPts val="300"/>
              </a:spcAft>
            </a:pPr>
            <a:r>
              <a:rPr lang="de-DE" sz="2200" dirty="0"/>
              <a:t>Asthma</a:t>
            </a:r>
          </a:p>
          <a:p>
            <a:pPr>
              <a:spcBef>
                <a:spcPts val="0"/>
              </a:spcBef>
              <a:spcAft>
                <a:spcPts val="300"/>
              </a:spcAft>
            </a:pPr>
            <a:r>
              <a:rPr lang="de-DE" sz="2200" dirty="0"/>
              <a:t>Weitere Erkrankungen mit Bronchialobstruktion, u.a.</a:t>
            </a:r>
          </a:p>
          <a:p>
            <a:pPr lvl="1" indent="-387350">
              <a:spcBef>
                <a:spcPts val="0"/>
              </a:spcBef>
              <a:spcAft>
                <a:spcPts val="300"/>
              </a:spcAft>
              <a:buFont typeface="Wingdings" panose="05000000000000000000" pitchFamily="2" charset="2"/>
              <a:buChar char="Ø"/>
            </a:pPr>
            <a:r>
              <a:rPr lang="de-DE" sz="2200" dirty="0"/>
              <a:t>Bronchiolitis </a:t>
            </a:r>
            <a:r>
              <a:rPr lang="de-DE" sz="2200" dirty="0" err="1"/>
              <a:t>obliterans</a:t>
            </a:r>
            <a:endParaRPr lang="de-DE" sz="2200" dirty="0"/>
          </a:p>
          <a:p>
            <a:pPr lvl="1" indent="-387350">
              <a:spcBef>
                <a:spcPts val="0"/>
              </a:spcBef>
              <a:spcAft>
                <a:spcPts val="300"/>
              </a:spcAft>
              <a:buFont typeface="Wingdings" panose="05000000000000000000" pitchFamily="2" charset="2"/>
              <a:buChar char="Ø"/>
            </a:pPr>
            <a:r>
              <a:rPr lang="de-DE" sz="2200" dirty="0"/>
              <a:t>Diffuse </a:t>
            </a:r>
            <a:r>
              <a:rPr lang="de-DE" sz="2200" dirty="0" err="1"/>
              <a:t>Lungenparenchymerkrankungen</a:t>
            </a:r>
            <a:r>
              <a:rPr lang="de-DE" sz="2200" dirty="0"/>
              <a:t> mit möglicher Obstruktion wie z. B. Sarkoidose</a:t>
            </a:r>
          </a:p>
          <a:p>
            <a:pPr>
              <a:spcBef>
                <a:spcPts val="0"/>
              </a:spcBef>
              <a:spcAft>
                <a:spcPts val="300"/>
              </a:spcAft>
            </a:pPr>
            <a:r>
              <a:rPr lang="de-DE" sz="2200" dirty="0"/>
              <a:t>Erkrankungen mit chronischem Husten, u.a.</a:t>
            </a:r>
          </a:p>
          <a:p>
            <a:pPr lvl="1" indent="-387350">
              <a:spcBef>
                <a:spcPts val="0"/>
              </a:spcBef>
              <a:spcAft>
                <a:spcPts val="300"/>
              </a:spcAft>
              <a:buFont typeface="Wingdings" panose="05000000000000000000" pitchFamily="2" charset="2"/>
              <a:buChar char="Ø"/>
            </a:pPr>
            <a:r>
              <a:rPr lang="de-DE" sz="2200" dirty="0"/>
              <a:t>Lungenkarzinom</a:t>
            </a:r>
          </a:p>
          <a:p>
            <a:pPr lvl="1" indent="-387350">
              <a:spcBef>
                <a:spcPts val="0"/>
              </a:spcBef>
              <a:spcAft>
                <a:spcPts val="300"/>
              </a:spcAft>
              <a:buFont typeface="Wingdings" panose="05000000000000000000" pitchFamily="2" charset="2"/>
              <a:buChar char="Ø"/>
            </a:pPr>
            <a:r>
              <a:rPr lang="de-DE" sz="2200" dirty="0"/>
              <a:t>Tuberkulose</a:t>
            </a:r>
          </a:p>
          <a:p>
            <a:pPr lvl="1" indent="-387350">
              <a:spcBef>
                <a:spcPts val="0"/>
              </a:spcBef>
              <a:spcAft>
                <a:spcPts val="300"/>
              </a:spcAft>
              <a:buFont typeface="Wingdings" panose="05000000000000000000" pitchFamily="2" charset="2"/>
              <a:buChar char="Ø"/>
            </a:pPr>
            <a:r>
              <a:rPr lang="de-DE" sz="2200" dirty="0"/>
              <a:t>Chronischer idiopathischer Husten/ chronisch refraktärer Husten</a:t>
            </a:r>
          </a:p>
          <a:p>
            <a:pPr lvl="1" indent="-387350">
              <a:spcBef>
                <a:spcPts val="0"/>
              </a:spcBef>
              <a:spcAft>
                <a:spcPts val="300"/>
              </a:spcAft>
              <a:buFont typeface="Wingdings" panose="05000000000000000000" pitchFamily="2" charset="2"/>
              <a:buChar char="Ø"/>
            </a:pPr>
            <a:r>
              <a:rPr lang="de-DE" sz="2200" dirty="0"/>
              <a:t>Chronische Bronchitis ohne Obstruktion</a:t>
            </a:r>
          </a:p>
          <a:p>
            <a:pPr lvl="1" indent="-387350">
              <a:spcBef>
                <a:spcPts val="0"/>
              </a:spcBef>
              <a:spcAft>
                <a:spcPts val="300"/>
              </a:spcAft>
              <a:buFont typeface="Wingdings" panose="05000000000000000000" pitchFamily="2" charset="2"/>
              <a:buChar char="Ø"/>
            </a:pPr>
            <a:r>
              <a:rPr lang="de-DE" sz="2200" dirty="0"/>
              <a:t>chronische Rhinosinusitis</a:t>
            </a:r>
          </a:p>
          <a:p>
            <a:pPr lvl="1" indent="-387350">
              <a:spcBef>
                <a:spcPts val="0"/>
              </a:spcBef>
              <a:spcAft>
                <a:spcPts val="300"/>
              </a:spcAft>
              <a:buFont typeface="Wingdings" panose="05000000000000000000" pitchFamily="2" charset="2"/>
              <a:buChar char="Ø"/>
            </a:pPr>
            <a:r>
              <a:rPr lang="de-DE" sz="2200" dirty="0"/>
              <a:t>interstitielle Lungenerkrankungen</a:t>
            </a:r>
          </a:p>
          <a:p>
            <a:pPr lvl="1" indent="-387350">
              <a:spcBef>
                <a:spcPts val="0"/>
              </a:spcBef>
              <a:spcAft>
                <a:spcPts val="300"/>
              </a:spcAft>
              <a:buFont typeface="Wingdings" panose="05000000000000000000" pitchFamily="2" charset="2"/>
              <a:buChar char="Ø"/>
            </a:pPr>
            <a:r>
              <a:rPr lang="de-DE" sz="2200" dirty="0"/>
              <a:t>gesteigerter gastroösophagealer Reflux</a:t>
            </a:r>
          </a:p>
        </p:txBody>
      </p:sp>
    </p:spTree>
    <p:extLst>
      <p:ext uri="{BB962C8B-B14F-4D97-AF65-F5344CB8AC3E}">
        <p14:creationId xmlns:p14="http://schemas.microsoft.com/office/powerpoint/2010/main" val="856890187"/>
      </p:ext>
    </p:extLst>
  </p:cSld>
  <p:clrMapOvr>
    <a:masterClrMapping/>
  </p:clrMapOvr>
  <p:transition spd="slow">
    <p:wheel spokes="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9E8E43-7698-476A-95A6-2A58439440AD}"/>
              </a:ext>
            </a:extLst>
          </p:cNvPr>
          <p:cNvSpPr>
            <a:spLocks noGrp="1"/>
          </p:cNvSpPr>
          <p:nvPr>
            <p:ph type="title"/>
          </p:nvPr>
        </p:nvSpPr>
        <p:spPr/>
        <p:txBody>
          <a:bodyPr>
            <a:normAutofit/>
          </a:bodyPr>
          <a:lstStyle/>
          <a:p>
            <a:r>
              <a:rPr lang="de-DE" dirty="0"/>
              <a:t>Teilpublikation der Langfassung</a:t>
            </a:r>
          </a:p>
        </p:txBody>
      </p:sp>
      <p:sp>
        <p:nvSpPr>
          <p:cNvPr id="3" name="Inhaltsplatzhalter 2">
            <a:extLst>
              <a:ext uri="{FF2B5EF4-FFF2-40B4-BE49-F238E27FC236}">
                <a16:creationId xmlns:a16="http://schemas.microsoft.com/office/drawing/2014/main" id="{3E1A58A2-3787-4CB2-B33D-A544CF5F6746}"/>
              </a:ext>
            </a:extLst>
          </p:cNvPr>
          <p:cNvSpPr>
            <a:spLocks noGrp="1"/>
          </p:cNvSpPr>
          <p:nvPr>
            <p:ph idx="1"/>
          </p:nvPr>
        </p:nvSpPr>
        <p:spPr>
          <a:xfrm>
            <a:off x="457200" y="1844824"/>
            <a:ext cx="8229600" cy="4711539"/>
          </a:xfrm>
        </p:spPr>
        <p:txBody>
          <a:bodyPr>
            <a:normAutofit/>
          </a:bodyPr>
          <a:lstStyle/>
          <a:p>
            <a:pPr marL="0" indent="0">
              <a:buNone/>
            </a:pPr>
            <a:r>
              <a:rPr lang="de-DE" sz="2700" dirty="0"/>
              <a:t>Die 2. Auflage beinhaltet folgende Kapitel:</a:t>
            </a:r>
          </a:p>
          <a:p>
            <a:pPr marL="534988" indent="-534988"/>
            <a:r>
              <a:rPr lang="de-DE" sz="2700" dirty="0"/>
              <a:t>Definition und Epidemiologie</a:t>
            </a:r>
          </a:p>
          <a:p>
            <a:pPr marL="534988" indent="-534988"/>
            <a:r>
              <a:rPr lang="de-DE" sz="2700" dirty="0"/>
              <a:t>Diagnostik und Monitoring</a:t>
            </a:r>
          </a:p>
          <a:p>
            <a:pPr marL="534988" indent="-534988"/>
            <a:r>
              <a:rPr lang="de-DE" sz="2700" dirty="0"/>
              <a:t>Tabakentwöhnung</a:t>
            </a:r>
          </a:p>
          <a:p>
            <a:pPr marL="534988" indent="-534988"/>
            <a:r>
              <a:rPr lang="de-DE" sz="2700" dirty="0"/>
              <a:t>Nicht-medikamentöse Therapie</a:t>
            </a:r>
          </a:p>
          <a:p>
            <a:pPr marL="534988" indent="-534988"/>
            <a:r>
              <a:rPr lang="de-DE" sz="2700" dirty="0"/>
              <a:t>Medikamentöse Therapie</a:t>
            </a:r>
          </a:p>
          <a:p>
            <a:pPr marL="534988" indent="-534988"/>
            <a:r>
              <a:rPr lang="de-DE" sz="2700" dirty="0"/>
              <a:t>Medizinische Rehabilitation</a:t>
            </a:r>
          </a:p>
          <a:p>
            <a:pPr marL="534988" indent="-534988"/>
            <a:r>
              <a:rPr lang="de-DE" sz="2700" dirty="0"/>
              <a:t>Versorgungskoordination</a:t>
            </a:r>
          </a:p>
          <a:p>
            <a:pPr marL="0" indent="0">
              <a:buNone/>
            </a:pPr>
            <a:r>
              <a:rPr lang="de-DE" sz="2700" dirty="0"/>
              <a:t>Charts zu anderen Kapiteln basieren auf der 1. Auflage.</a:t>
            </a:r>
          </a:p>
        </p:txBody>
      </p:sp>
    </p:spTree>
    <p:extLst>
      <p:ext uri="{BB962C8B-B14F-4D97-AF65-F5344CB8AC3E}">
        <p14:creationId xmlns:p14="http://schemas.microsoft.com/office/powerpoint/2010/main" val="4086887460"/>
      </p:ext>
    </p:extLst>
  </p:cSld>
  <p:clrMapOvr>
    <a:masterClrMapping/>
  </p:clrMapOvr>
  <p:transition spd="slow">
    <p:wheel spokes="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70BE215-52B7-498A-A680-E2EF4F1256D1}"/>
              </a:ext>
            </a:extLst>
          </p:cNvPr>
          <p:cNvSpPr>
            <a:spLocks noGrp="1"/>
          </p:cNvSpPr>
          <p:nvPr>
            <p:ph type="title"/>
          </p:nvPr>
        </p:nvSpPr>
        <p:spPr/>
        <p:txBody>
          <a:bodyPr/>
          <a:lstStyle/>
          <a:p>
            <a:r>
              <a:rPr lang="de-DE" dirty="0"/>
              <a:t>Differentialdiagnosen</a:t>
            </a:r>
          </a:p>
        </p:txBody>
      </p:sp>
      <p:sp>
        <p:nvSpPr>
          <p:cNvPr id="6" name="Inhaltsplatzhalter 5">
            <a:extLst>
              <a:ext uri="{FF2B5EF4-FFF2-40B4-BE49-F238E27FC236}">
                <a16:creationId xmlns:a16="http://schemas.microsoft.com/office/drawing/2014/main" id="{06708ADB-BE63-469C-9DF6-BE141AFFF1BC}"/>
              </a:ext>
            </a:extLst>
          </p:cNvPr>
          <p:cNvSpPr>
            <a:spLocks noGrp="1"/>
          </p:cNvSpPr>
          <p:nvPr>
            <p:ph idx="1"/>
          </p:nvPr>
        </p:nvSpPr>
        <p:spPr>
          <a:xfrm>
            <a:off x="827583" y="1772816"/>
            <a:ext cx="7868041" cy="4525963"/>
          </a:xfrm>
        </p:spPr>
        <p:txBody>
          <a:bodyPr>
            <a:normAutofit/>
          </a:bodyPr>
          <a:lstStyle/>
          <a:p>
            <a:r>
              <a:rPr lang="de-DE" sz="2000" dirty="0"/>
              <a:t>Erkrankungen mit Atemnot, u.a.</a:t>
            </a:r>
          </a:p>
          <a:p>
            <a:pPr marL="895350" lvl="1" indent="-533400">
              <a:buFont typeface="Wingdings" panose="05000000000000000000" pitchFamily="2" charset="2"/>
              <a:buChar char="Ø"/>
              <a:tabLst>
                <a:tab pos="1079500" algn="l"/>
              </a:tabLst>
            </a:pPr>
            <a:r>
              <a:rPr lang="de-DE" sz="2000" dirty="0"/>
              <a:t>Anämie</a:t>
            </a:r>
          </a:p>
          <a:p>
            <a:pPr marL="895350" lvl="1" indent="-533400">
              <a:buFont typeface="Wingdings" panose="05000000000000000000" pitchFamily="2" charset="2"/>
              <a:buChar char="Ø"/>
              <a:tabLst>
                <a:tab pos="1079500" algn="l"/>
              </a:tabLst>
            </a:pPr>
            <a:r>
              <a:rPr lang="de-DE" sz="2000" dirty="0"/>
              <a:t>Linksherzinsuffizienz</a:t>
            </a:r>
          </a:p>
          <a:p>
            <a:pPr marL="895350" lvl="1" indent="-533400">
              <a:buFont typeface="Wingdings" panose="05000000000000000000" pitchFamily="2" charset="2"/>
              <a:buChar char="Ø"/>
              <a:tabLst>
                <a:tab pos="1079500" algn="l"/>
              </a:tabLst>
            </a:pPr>
            <a:r>
              <a:rPr lang="de-DE" sz="2000" dirty="0"/>
              <a:t>pulmonale Hypertonie</a:t>
            </a:r>
          </a:p>
          <a:p>
            <a:pPr marL="895350" lvl="1" indent="-533400">
              <a:buFont typeface="Wingdings" panose="05000000000000000000" pitchFamily="2" charset="2"/>
              <a:buChar char="Ø"/>
              <a:tabLst>
                <a:tab pos="1079500" algn="l"/>
              </a:tabLst>
            </a:pPr>
            <a:r>
              <a:rPr lang="de-DE" sz="2000" dirty="0"/>
              <a:t>Übergewicht</a:t>
            </a:r>
          </a:p>
          <a:p>
            <a:pPr marL="895350" lvl="1" indent="-533400">
              <a:buFont typeface="Wingdings" panose="05000000000000000000" pitchFamily="2" charset="2"/>
              <a:buChar char="Ø"/>
              <a:tabLst>
                <a:tab pos="1079500" algn="l"/>
              </a:tabLst>
            </a:pPr>
            <a:r>
              <a:rPr lang="de-DE" sz="2000" dirty="0"/>
              <a:t>Trainingsmangel</a:t>
            </a:r>
          </a:p>
          <a:p>
            <a:pPr marL="895350" lvl="1" indent="-533400">
              <a:buFont typeface="Wingdings" panose="05000000000000000000" pitchFamily="2" charset="2"/>
              <a:buChar char="Ø"/>
              <a:tabLst>
                <a:tab pos="1079500" algn="l"/>
              </a:tabLst>
            </a:pPr>
            <a:r>
              <a:rPr lang="de-DE" sz="2000" dirty="0"/>
              <a:t>Hyperthyreose</a:t>
            </a:r>
          </a:p>
          <a:p>
            <a:pPr marL="895350" lvl="1" indent="-533400">
              <a:buFont typeface="Wingdings" panose="05000000000000000000" pitchFamily="2" charset="2"/>
              <a:buChar char="Ø"/>
              <a:tabLst>
                <a:tab pos="1079500" algn="l"/>
              </a:tabLst>
            </a:pPr>
            <a:r>
              <a:rPr lang="de-DE" sz="2000" dirty="0"/>
              <a:t>metabolische Azidose</a:t>
            </a:r>
          </a:p>
          <a:p>
            <a:r>
              <a:rPr lang="de-DE" sz="2000" dirty="0"/>
              <a:t>zystische Fibrose, Bronchiektasie</a:t>
            </a:r>
          </a:p>
          <a:p>
            <a:r>
              <a:rPr lang="de-DE" sz="2000" dirty="0"/>
              <a:t>Bronchialwandinstabilität</a:t>
            </a:r>
          </a:p>
          <a:p>
            <a:r>
              <a:rPr lang="de-DE" sz="2000" dirty="0"/>
              <a:t>extrathorakale Obstruktion (Larynx, Trachea, </a:t>
            </a:r>
            <a:r>
              <a:rPr lang="de-DE" sz="2000" dirty="0" err="1"/>
              <a:t>Vocal</a:t>
            </a:r>
            <a:r>
              <a:rPr lang="de-DE" sz="2000" dirty="0"/>
              <a:t> Cord </a:t>
            </a:r>
            <a:r>
              <a:rPr lang="de-DE" sz="2000" dirty="0" err="1"/>
              <a:t>Dysfunction</a:t>
            </a:r>
            <a:r>
              <a:rPr lang="de-DE" sz="2000" dirty="0"/>
              <a:t>)</a:t>
            </a:r>
          </a:p>
          <a:p>
            <a:r>
              <a:rPr lang="de-DE" sz="2000" dirty="0"/>
              <a:t>Tumoren im Bereich der Atemwege</a:t>
            </a:r>
          </a:p>
        </p:txBody>
      </p:sp>
    </p:spTree>
    <p:extLst>
      <p:ext uri="{BB962C8B-B14F-4D97-AF65-F5344CB8AC3E}">
        <p14:creationId xmlns:p14="http://schemas.microsoft.com/office/powerpoint/2010/main" val="1213632451"/>
      </p:ext>
    </p:extLst>
  </p:cSld>
  <p:clrMapOvr>
    <a:masterClrMapping/>
  </p:clrMapOvr>
  <p:transition spd="slow">
    <p:wheel spokes="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AABCA9F-FB87-4ECE-8983-60FCF2DED049}"/>
              </a:ext>
            </a:extLst>
          </p:cNvPr>
          <p:cNvSpPr>
            <a:spLocks noGrp="1"/>
          </p:cNvSpPr>
          <p:nvPr>
            <p:ph type="title"/>
          </p:nvPr>
        </p:nvSpPr>
        <p:spPr/>
        <p:txBody>
          <a:bodyPr>
            <a:normAutofit fontScale="90000"/>
          </a:bodyPr>
          <a:lstStyle/>
          <a:p>
            <a:r>
              <a:rPr lang="de-DE" dirty="0"/>
              <a:t>Hauptsymptome:</a:t>
            </a:r>
            <a:br>
              <a:rPr lang="de-DE" dirty="0"/>
            </a:br>
            <a:r>
              <a:rPr lang="de-DE" dirty="0"/>
              <a:t>Beurteilung der Schwere (qualitativ)</a:t>
            </a:r>
          </a:p>
        </p:txBody>
      </p:sp>
      <p:sp>
        <p:nvSpPr>
          <p:cNvPr id="7" name="Textfeld 6">
            <a:extLst>
              <a:ext uri="{FF2B5EF4-FFF2-40B4-BE49-F238E27FC236}">
                <a16:creationId xmlns:a16="http://schemas.microsoft.com/office/drawing/2014/main" id="{741F9242-9DD9-4AEC-9D60-D320CD8DD596}"/>
              </a:ext>
            </a:extLst>
          </p:cNvPr>
          <p:cNvSpPr txBox="1"/>
          <p:nvPr/>
        </p:nvSpPr>
        <p:spPr>
          <a:xfrm>
            <a:off x="324331" y="6549963"/>
            <a:ext cx="8352928" cy="276999"/>
          </a:xfrm>
          <a:prstGeom prst="rect">
            <a:avLst/>
          </a:prstGeom>
          <a:noFill/>
        </p:spPr>
        <p:txBody>
          <a:bodyPr wrap="square" rtlCol="0">
            <a:spAutoFit/>
          </a:bodyPr>
          <a:lstStyle/>
          <a:p>
            <a:r>
              <a:rPr lang="de-DE" sz="1200" b="0" i="0" u="none" strike="noStrike" baseline="0" dirty="0">
                <a:solidFill>
                  <a:srgbClr val="000000"/>
                </a:solidFill>
              </a:rPr>
              <a:t>Einordnung des Symptoms, das am schwersten ausgeprägt ist, auch wenn zwei andere Hauptsymptome minderschwer abschneiden.</a:t>
            </a:r>
            <a:endParaRPr lang="de-DE" sz="1200" dirty="0"/>
          </a:p>
        </p:txBody>
      </p:sp>
      <p:graphicFrame>
        <p:nvGraphicFramePr>
          <p:cNvPr id="8" name="Tabelle 8">
            <a:extLst>
              <a:ext uri="{FF2B5EF4-FFF2-40B4-BE49-F238E27FC236}">
                <a16:creationId xmlns:a16="http://schemas.microsoft.com/office/drawing/2014/main" id="{89151444-8302-41FD-9DBD-31DF14A4959D}"/>
              </a:ext>
            </a:extLst>
          </p:cNvPr>
          <p:cNvGraphicFramePr>
            <a:graphicFrameLocks noGrp="1"/>
          </p:cNvGraphicFramePr>
          <p:nvPr>
            <p:extLst>
              <p:ext uri="{D42A27DB-BD31-4B8C-83A1-F6EECF244321}">
                <p14:modId xmlns:p14="http://schemas.microsoft.com/office/powerpoint/2010/main" val="3780350667"/>
              </p:ext>
            </p:extLst>
          </p:nvPr>
        </p:nvGraphicFramePr>
        <p:xfrm>
          <a:off x="395533" y="1654222"/>
          <a:ext cx="8424136" cy="4906426"/>
        </p:xfrm>
        <a:graphic>
          <a:graphicData uri="http://schemas.openxmlformats.org/drawingml/2006/table">
            <a:tbl>
              <a:tblPr firstRow="1" bandRow="1">
                <a:tableStyleId>{5C22544A-7EE6-4342-B048-85BDC9FD1C3A}</a:tableStyleId>
              </a:tblPr>
              <a:tblGrid>
                <a:gridCol w="2106034">
                  <a:extLst>
                    <a:ext uri="{9D8B030D-6E8A-4147-A177-3AD203B41FA5}">
                      <a16:colId xmlns:a16="http://schemas.microsoft.com/office/drawing/2014/main" val="1031472265"/>
                    </a:ext>
                  </a:extLst>
                </a:gridCol>
                <a:gridCol w="2106034">
                  <a:extLst>
                    <a:ext uri="{9D8B030D-6E8A-4147-A177-3AD203B41FA5}">
                      <a16:colId xmlns:a16="http://schemas.microsoft.com/office/drawing/2014/main" val="3853992670"/>
                    </a:ext>
                  </a:extLst>
                </a:gridCol>
                <a:gridCol w="2106034">
                  <a:extLst>
                    <a:ext uri="{9D8B030D-6E8A-4147-A177-3AD203B41FA5}">
                      <a16:colId xmlns:a16="http://schemas.microsoft.com/office/drawing/2014/main" val="562961119"/>
                    </a:ext>
                  </a:extLst>
                </a:gridCol>
                <a:gridCol w="2106034">
                  <a:extLst>
                    <a:ext uri="{9D8B030D-6E8A-4147-A177-3AD203B41FA5}">
                      <a16:colId xmlns:a16="http://schemas.microsoft.com/office/drawing/2014/main" val="2153895800"/>
                    </a:ext>
                  </a:extLst>
                </a:gridCol>
              </a:tblGrid>
              <a:tr h="420527">
                <a:tc>
                  <a:txBody>
                    <a:bodyPr/>
                    <a:lstStyle/>
                    <a:p>
                      <a:endParaRPr lang="de-DE" dirty="0"/>
                    </a:p>
                  </a:txBody>
                  <a:tcPr marL="144000" marR="144000" marT="72000" marB="72000"/>
                </a:tc>
                <a:tc>
                  <a:txBody>
                    <a:bodyPr/>
                    <a:lstStyle/>
                    <a:p>
                      <a:r>
                        <a:rPr lang="de-DE" dirty="0"/>
                        <a:t>leicht</a:t>
                      </a:r>
                    </a:p>
                  </a:txBody>
                  <a:tcPr marL="144000" marR="144000" marT="72000" marB="72000"/>
                </a:tc>
                <a:tc>
                  <a:txBody>
                    <a:bodyPr/>
                    <a:lstStyle/>
                    <a:p>
                      <a:r>
                        <a:rPr lang="de-DE" dirty="0"/>
                        <a:t>mittel</a:t>
                      </a:r>
                    </a:p>
                  </a:txBody>
                  <a:tcPr marL="144000" marR="144000" marT="72000" marB="72000"/>
                </a:tc>
                <a:tc>
                  <a:txBody>
                    <a:bodyPr/>
                    <a:lstStyle/>
                    <a:p>
                      <a:r>
                        <a:rPr lang="de-DE" dirty="0"/>
                        <a:t>schwer</a:t>
                      </a:r>
                    </a:p>
                  </a:txBody>
                  <a:tcPr marL="144000" marR="144000" marT="72000" marB="72000"/>
                </a:tc>
                <a:extLst>
                  <a:ext uri="{0D108BD9-81ED-4DB2-BD59-A6C34878D82A}">
                    <a16:rowId xmlns:a16="http://schemas.microsoft.com/office/drawing/2014/main" val="2849890154"/>
                  </a:ext>
                </a:extLst>
              </a:tr>
              <a:tr h="1659064">
                <a:tc>
                  <a:txBody>
                    <a:bodyPr/>
                    <a:lstStyle/>
                    <a:p>
                      <a:r>
                        <a:rPr lang="de-DE" dirty="0"/>
                        <a:t>Atemnot</a:t>
                      </a:r>
                    </a:p>
                  </a:txBody>
                  <a:tcPr marL="144000" marR="144000" marT="72000" marB="72000"/>
                </a:tc>
                <a:tc>
                  <a:txBody>
                    <a:bodyPr/>
                    <a:lstStyle/>
                    <a:p>
                      <a:r>
                        <a:rPr lang="de-DE" sz="1800" b="0" i="0" u="none" strike="noStrike" kern="1200" baseline="0" dirty="0">
                          <a:solidFill>
                            <a:schemeClr val="dk1"/>
                          </a:solidFill>
                          <a:latin typeface="+mn-lt"/>
                          <a:ea typeface="+mn-ea"/>
                          <a:cs typeface="+mn-cs"/>
                        </a:rPr>
                        <a:t>geringgradig unter Belastung: </a:t>
                      </a:r>
                    </a:p>
                    <a:p>
                      <a:r>
                        <a:rPr lang="de-DE" sz="1800" b="0" i="0" u="none" strike="noStrike" kern="1200" baseline="0" dirty="0">
                          <a:solidFill>
                            <a:schemeClr val="dk1"/>
                          </a:solidFill>
                          <a:latin typeface="+mn-lt"/>
                          <a:ea typeface="+mn-ea"/>
                          <a:cs typeface="+mn-cs"/>
                        </a:rPr>
                        <a:t>Keine Pause nach </a:t>
                      </a:r>
                      <a:br>
                        <a:rPr lang="de-DE" sz="1800" b="0" i="0" u="none" strike="noStrike" kern="1200" baseline="0" dirty="0">
                          <a:solidFill>
                            <a:schemeClr val="dk1"/>
                          </a:solidFill>
                          <a:latin typeface="+mn-lt"/>
                          <a:ea typeface="+mn-ea"/>
                          <a:cs typeface="+mn-cs"/>
                        </a:rPr>
                      </a:br>
                      <a:r>
                        <a:rPr lang="de-DE" sz="1800" b="0" i="0" u="none" strike="noStrike" kern="1200" baseline="0" dirty="0">
                          <a:solidFill>
                            <a:schemeClr val="dk1"/>
                          </a:solidFill>
                          <a:latin typeface="+mn-lt"/>
                          <a:ea typeface="+mn-ea"/>
                          <a:cs typeface="+mn-cs"/>
                        </a:rPr>
                        <a:t>≥ 3 Stockwerken </a:t>
                      </a:r>
                      <a:endParaRPr lang="de-DE" dirty="0"/>
                    </a:p>
                  </a:txBody>
                  <a:tcPr marL="144000" marR="144000" marT="72000" marB="72000"/>
                </a:tc>
                <a:tc>
                  <a:txBody>
                    <a:bodyPr/>
                    <a:lstStyle/>
                    <a:p>
                      <a:r>
                        <a:rPr lang="de-DE" sz="1800" b="0" i="0" u="none" strike="noStrike" kern="1200" baseline="0" dirty="0">
                          <a:solidFill>
                            <a:schemeClr val="dk1"/>
                          </a:solidFill>
                          <a:latin typeface="+mn-lt"/>
                          <a:ea typeface="+mn-ea"/>
                          <a:cs typeface="+mn-cs"/>
                        </a:rPr>
                        <a:t>unter Belastung: </a:t>
                      </a:r>
                    </a:p>
                    <a:p>
                      <a:r>
                        <a:rPr lang="de-DE" sz="1800" b="0" i="0" u="none" strike="noStrike" kern="1200" baseline="0" dirty="0">
                          <a:solidFill>
                            <a:schemeClr val="dk1"/>
                          </a:solidFill>
                          <a:latin typeface="+mn-lt"/>
                          <a:ea typeface="+mn-ea"/>
                          <a:cs typeface="+mn-cs"/>
                        </a:rPr>
                        <a:t>Pause nach &gt;1 bis &lt;3 Stockwerken </a:t>
                      </a:r>
                      <a:endParaRPr lang="de-DE" dirty="0"/>
                    </a:p>
                  </a:txBody>
                  <a:tcPr marL="144000" marR="144000" marT="72000" marB="72000"/>
                </a:tc>
                <a:tc>
                  <a:txBody>
                    <a:bodyPr/>
                    <a:lstStyle/>
                    <a:p>
                      <a:r>
                        <a:rPr lang="de-DE" sz="1800" b="0" i="0" u="none" strike="noStrike" kern="1200" baseline="0" dirty="0">
                          <a:solidFill>
                            <a:schemeClr val="dk1"/>
                          </a:solidFill>
                          <a:latin typeface="+mn-lt"/>
                          <a:ea typeface="+mn-ea"/>
                          <a:cs typeface="+mn-cs"/>
                        </a:rPr>
                        <a:t>in Ruhe; bei geringster Bela-</a:t>
                      </a:r>
                      <a:r>
                        <a:rPr lang="de-DE" sz="1800" b="0" i="0" u="none" strike="noStrike" kern="1200" baseline="0" dirty="0" err="1">
                          <a:solidFill>
                            <a:schemeClr val="dk1"/>
                          </a:solidFill>
                          <a:latin typeface="+mn-lt"/>
                          <a:ea typeface="+mn-ea"/>
                          <a:cs typeface="+mn-cs"/>
                        </a:rPr>
                        <a:t>stung</a:t>
                      </a:r>
                      <a:r>
                        <a:rPr lang="de-DE" sz="1800" b="0" i="0" u="none" strike="noStrike" kern="1200" baseline="0" dirty="0">
                          <a:solidFill>
                            <a:schemeClr val="dk1"/>
                          </a:solidFill>
                          <a:latin typeface="+mn-lt"/>
                          <a:ea typeface="+mn-ea"/>
                          <a:cs typeface="+mn-cs"/>
                        </a:rPr>
                        <a:t>: </a:t>
                      </a:r>
                    </a:p>
                    <a:p>
                      <a:r>
                        <a:rPr lang="de-DE" sz="1800" b="0" i="0" u="none" strike="noStrike" kern="1200" baseline="0" dirty="0">
                          <a:solidFill>
                            <a:schemeClr val="dk1"/>
                          </a:solidFill>
                          <a:latin typeface="+mn-lt"/>
                          <a:ea typeface="+mn-ea"/>
                          <a:cs typeface="+mn-cs"/>
                        </a:rPr>
                        <a:t>Pause nach ≤ 1 Stockwerk </a:t>
                      </a:r>
                      <a:endParaRPr lang="de-DE" dirty="0"/>
                    </a:p>
                  </a:txBody>
                  <a:tcPr marL="144000" marR="144000" marT="72000" marB="72000"/>
                </a:tc>
                <a:extLst>
                  <a:ext uri="{0D108BD9-81ED-4DB2-BD59-A6C34878D82A}">
                    <a16:rowId xmlns:a16="http://schemas.microsoft.com/office/drawing/2014/main" val="592528403"/>
                  </a:ext>
                </a:extLst>
              </a:tr>
              <a:tr h="10369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Husten</a:t>
                      </a:r>
                      <a:br>
                        <a:rPr lang="de-DE" dirty="0"/>
                      </a:br>
                      <a:r>
                        <a:rPr lang="de-DE" sz="1800" b="0" i="0" u="none" strike="noStrike" kern="1200" baseline="0" dirty="0">
                          <a:solidFill>
                            <a:schemeClr val="dk1"/>
                          </a:solidFill>
                          <a:latin typeface="+mn-lt"/>
                          <a:ea typeface="+mn-ea"/>
                          <a:cs typeface="+mn-cs"/>
                        </a:rPr>
                        <a:t>Norm: &lt; 2 Husten-stöße/Stunde</a:t>
                      </a:r>
                      <a:endParaRPr lang="de-DE" dirty="0"/>
                    </a:p>
                  </a:txBody>
                  <a:tcPr marL="144000" marR="144000" marT="72000" marB="72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u="none" strike="noStrike" kern="1200" baseline="0" dirty="0">
                          <a:solidFill>
                            <a:schemeClr val="dk1"/>
                          </a:solidFill>
                          <a:latin typeface="+mn-lt"/>
                          <a:ea typeface="+mn-ea"/>
                          <a:cs typeface="+mn-cs"/>
                        </a:rPr>
                        <a:t>überwiegend nur morgens 	</a:t>
                      </a:r>
                      <a:endParaRPr lang="de-DE" dirty="0"/>
                    </a:p>
                  </a:txBody>
                  <a:tcPr marL="144000" marR="144000" marT="72000" marB="72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u="none" strike="noStrike" kern="1200" baseline="0" dirty="0">
                          <a:solidFill>
                            <a:schemeClr val="dk1"/>
                          </a:solidFill>
                          <a:latin typeface="+mn-lt"/>
                          <a:ea typeface="+mn-ea"/>
                          <a:cs typeface="+mn-cs"/>
                        </a:rPr>
                        <a:t>mehrfach am Tage 	</a:t>
                      </a:r>
                    </a:p>
                    <a:p>
                      <a:endParaRPr lang="de-DE" dirty="0"/>
                    </a:p>
                  </a:txBody>
                  <a:tcPr marL="144000" marR="144000" marT="72000" marB="72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u="none" strike="noStrike" kern="1200" baseline="0" dirty="0">
                          <a:solidFill>
                            <a:schemeClr val="dk1"/>
                          </a:solidFill>
                          <a:latin typeface="+mn-lt"/>
                          <a:ea typeface="+mn-ea"/>
                          <a:cs typeface="+mn-cs"/>
                        </a:rPr>
                        <a:t>ständig (am Tage), auch in der Nacht</a:t>
                      </a:r>
                      <a:endParaRPr lang="de-DE" dirty="0"/>
                    </a:p>
                  </a:txBody>
                  <a:tcPr marL="144000" marR="144000" marT="72000" marB="72000"/>
                </a:tc>
                <a:extLst>
                  <a:ext uri="{0D108BD9-81ED-4DB2-BD59-A6C34878D82A}">
                    <a16:rowId xmlns:a16="http://schemas.microsoft.com/office/drawing/2014/main" val="3457552887"/>
                  </a:ext>
                </a:extLst>
              </a:tr>
              <a:tr h="1347990">
                <a:tc>
                  <a:txBody>
                    <a:bodyPr/>
                    <a:lstStyle/>
                    <a:p>
                      <a:r>
                        <a:rPr lang="de-DE" dirty="0"/>
                        <a:t>Auswurf</a:t>
                      </a:r>
                    </a:p>
                  </a:txBody>
                  <a:tcPr marL="144000" marR="144000" marT="72000" marB="72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u="none" strike="noStrike" kern="1200" baseline="0" dirty="0">
                          <a:solidFill>
                            <a:schemeClr val="dk1"/>
                          </a:solidFill>
                          <a:latin typeface="+mn-lt"/>
                          <a:ea typeface="+mn-ea"/>
                          <a:cs typeface="+mn-cs"/>
                        </a:rPr>
                        <a:t>nur morgens; keine Beschwerden am Tage oder in der Nacht </a:t>
                      </a:r>
                      <a:endParaRPr lang="de-DE" dirty="0"/>
                    </a:p>
                  </a:txBody>
                  <a:tcPr marL="144000" marR="144000" marT="72000" marB="72000"/>
                </a:tc>
                <a:tc>
                  <a:txBody>
                    <a:bodyPr/>
                    <a:lstStyle/>
                    <a:p>
                      <a:r>
                        <a:rPr lang="de-DE" dirty="0"/>
                        <a:t>mehrfach täglich</a:t>
                      </a:r>
                    </a:p>
                  </a:txBody>
                  <a:tcPr marL="144000" marR="144000" marT="72000" marB="72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u="none" strike="noStrike" kern="1200" baseline="0" dirty="0">
                          <a:solidFill>
                            <a:schemeClr val="dk1"/>
                          </a:solidFill>
                          <a:latin typeface="+mn-lt"/>
                          <a:ea typeface="+mn-ea"/>
                          <a:cs typeface="+mn-cs"/>
                        </a:rPr>
                        <a:t>ständig verschleimt, Abhusten stark erschwert 	</a:t>
                      </a:r>
                    </a:p>
                    <a:p>
                      <a:endParaRPr lang="de-DE" dirty="0"/>
                    </a:p>
                  </a:txBody>
                  <a:tcPr marL="144000" marR="144000" marT="72000" marB="72000"/>
                </a:tc>
                <a:extLst>
                  <a:ext uri="{0D108BD9-81ED-4DB2-BD59-A6C34878D82A}">
                    <a16:rowId xmlns:a16="http://schemas.microsoft.com/office/drawing/2014/main" val="4253868416"/>
                  </a:ext>
                </a:extLst>
              </a:tr>
            </a:tbl>
          </a:graphicData>
        </a:graphic>
      </p:graphicFrame>
    </p:spTree>
    <p:extLst>
      <p:ext uri="{BB962C8B-B14F-4D97-AF65-F5344CB8AC3E}">
        <p14:creationId xmlns:p14="http://schemas.microsoft.com/office/powerpoint/2010/main" val="436717437"/>
      </p:ext>
    </p:extLst>
  </p:cSld>
  <p:clrMapOvr>
    <a:masterClrMapping/>
  </p:clrMapOvr>
  <p:transition spd="slow">
    <p:wheel spokes="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880DAD-F976-4017-82F7-8EA74FAEADCF}"/>
              </a:ext>
            </a:extLst>
          </p:cNvPr>
          <p:cNvSpPr>
            <a:spLocks noGrp="1"/>
          </p:cNvSpPr>
          <p:nvPr>
            <p:ph type="title"/>
          </p:nvPr>
        </p:nvSpPr>
        <p:spPr/>
        <p:txBody>
          <a:bodyPr>
            <a:normAutofit fontScale="90000"/>
          </a:bodyPr>
          <a:lstStyle/>
          <a:p>
            <a:r>
              <a:rPr lang="de-DE" dirty="0"/>
              <a:t>Patient*innen-</a:t>
            </a:r>
            <a:r>
              <a:rPr lang="de-DE" dirty="0" err="1"/>
              <a:t>Questionnaire</a:t>
            </a:r>
            <a:r>
              <a:rPr lang="de-DE" dirty="0"/>
              <a:t> „Monitoring </a:t>
            </a:r>
            <a:r>
              <a:rPr lang="de-DE" dirty="0" err="1"/>
              <a:t>of</a:t>
            </a:r>
            <a:r>
              <a:rPr lang="de-DE" dirty="0"/>
              <a:t> Exacerbation </a:t>
            </a:r>
            <a:r>
              <a:rPr lang="de-DE" dirty="0" err="1"/>
              <a:t>Probability</a:t>
            </a:r>
            <a:r>
              <a:rPr lang="de-DE" dirty="0"/>
              <a:t> (MEP)“</a:t>
            </a:r>
          </a:p>
        </p:txBody>
      </p:sp>
      <p:graphicFrame>
        <p:nvGraphicFramePr>
          <p:cNvPr id="4" name="Tabelle 4">
            <a:extLst>
              <a:ext uri="{FF2B5EF4-FFF2-40B4-BE49-F238E27FC236}">
                <a16:creationId xmlns:a16="http://schemas.microsoft.com/office/drawing/2014/main" id="{C7ADD035-F997-4950-B546-EC962213168F}"/>
              </a:ext>
            </a:extLst>
          </p:cNvPr>
          <p:cNvGraphicFramePr>
            <a:graphicFrameLocks noGrp="1"/>
          </p:cNvGraphicFramePr>
          <p:nvPr>
            <p:extLst>
              <p:ext uri="{D42A27DB-BD31-4B8C-83A1-F6EECF244321}">
                <p14:modId xmlns:p14="http://schemas.microsoft.com/office/powerpoint/2010/main" val="950736848"/>
              </p:ext>
            </p:extLst>
          </p:nvPr>
        </p:nvGraphicFramePr>
        <p:xfrm>
          <a:off x="251520" y="1628800"/>
          <a:ext cx="8640960" cy="5112568"/>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3727227355"/>
                    </a:ext>
                  </a:extLst>
                </a:gridCol>
                <a:gridCol w="6480720">
                  <a:extLst>
                    <a:ext uri="{9D8B030D-6E8A-4147-A177-3AD203B41FA5}">
                      <a16:colId xmlns:a16="http://schemas.microsoft.com/office/drawing/2014/main" val="3364711334"/>
                    </a:ext>
                  </a:extLst>
                </a:gridCol>
                <a:gridCol w="1440160">
                  <a:extLst>
                    <a:ext uri="{9D8B030D-6E8A-4147-A177-3AD203B41FA5}">
                      <a16:colId xmlns:a16="http://schemas.microsoft.com/office/drawing/2014/main" val="3389058258"/>
                    </a:ext>
                  </a:extLst>
                </a:gridCol>
              </a:tblGrid>
              <a:tr h="431465">
                <a:tc>
                  <a:txBody>
                    <a:bodyPr/>
                    <a:lstStyle/>
                    <a:p>
                      <a:endParaRPr lang="de-DE" dirty="0"/>
                    </a:p>
                  </a:txBody>
                  <a:tcPr marL="144000" marR="144000" anchor="ctr"/>
                </a:tc>
                <a:tc>
                  <a:txBody>
                    <a:bodyPr/>
                    <a:lstStyle/>
                    <a:p>
                      <a:endParaRPr lang="de-DE" dirty="0"/>
                    </a:p>
                  </a:txBody>
                  <a:tcPr marL="144000" marR="144000" anchor="ctr"/>
                </a:tc>
                <a:tc>
                  <a:txBody>
                    <a:bodyPr/>
                    <a:lstStyle/>
                    <a:p>
                      <a:endParaRPr lang="de-DE"/>
                    </a:p>
                  </a:txBody>
                  <a:tcPr marL="144000" marR="144000" anchor="ctr"/>
                </a:tc>
                <a:extLst>
                  <a:ext uri="{0D108BD9-81ED-4DB2-BD59-A6C34878D82A}">
                    <a16:rowId xmlns:a16="http://schemas.microsoft.com/office/drawing/2014/main" val="3162880695"/>
                  </a:ext>
                </a:extLst>
              </a:tr>
              <a:tr h="744721">
                <a:tc>
                  <a:txBody>
                    <a:bodyPr/>
                    <a:lstStyle/>
                    <a:p>
                      <a:r>
                        <a:rPr lang="de-DE" dirty="0"/>
                        <a:t>1</a:t>
                      </a:r>
                    </a:p>
                  </a:txBody>
                  <a:tcPr marL="144000" marR="144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u="none" strike="noStrike" kern="1200" baseline="0" dirty="0">
                          <a:solidFill>
                            <a:schemeClr val="dk1"/>
                          </a:solidFill>
                          <a:latin typeface="+mn-lt"/>
                          <a:ea typeface="+mn-ea"/>
                          <a:cs typeface="+mn-cs"/>
                        </a:rPr>
                        <a:t>Haben sich die Symptome Ihrer COPD-Erkrankung zwischenzeitlich seit dem letzten Besuch in der Praxis deutlich verschlechtert? </a:t>
                      </a:r>
                    </a:p>
                  </a:txBody>
                  <a:tcPr marL="144000" marR="144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u="none" strike="noStrike" kern="1200" baseline="0" dirty="0">
                          <a:solidFill>
                            <a:schemeClr val="dk1"/>
                          </a:solidFill>
                          <a:latin typeface="+mn-lt"/>
                          <a:ea typeface="+mn-ea"/>
                          <a:cs typeface="+mn-cs"/>
                        </a:rPr>
                        <a:t>Ja/Nein 	</a:t>
                      </a:r>
                    </a:p>
                    <a:p>
                      <a:endParaRPr lang="de-DE" dirty="0"/>
                    </a:p>
                  </a:txBody>
                  <a:tcPr marL="144000" marR="144000" anchor="ctr"/>
                </a:tc>
                <a:extLst>
                  <a:ext uri="{0D108BD9-81ED-4DB2-BD59-A6C34878D82A}">
                    <a16:rowId xmlns:a16="http://schemas.microsoft.com/office/drawing/2014/main" val="3687015876"/>
                  </a:ext>
                </a:extLst>
              </a:tr>
              <a:tr h="1063887">
                <a:tc>
                  <a:txBody>
                    <a:bodyPr/>
                    <a:lstStyle/>
                    <a:p>
                      <a:r>
                        <a:rPr lang="de-DE" dirty="0"/>
                        <a:t>2</a:t>
                      </a:r>
                    </a:p>
                  </a:txBody>
                  <a:tcPr marL="144000" marR="144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u="none" strike="noStrike" kern="1200" baseline="0" dirty="0">
                          <a:solidFill>
                            <a:schemeClr val="dk1"/>
                          </a:solidFill>
                          <a:latin typeface="+mn-lt"/>
                          <a:ea typeface="+mn-ea"/>
                          <a:cs typeface="+mn-cs"/>
                        </a:rPr>
                        <a:t>Haben Sie seit dem letzten Besuch in der Praxis wegen einer akuten Verschlechterung Ihrer COPD außerplanmäßig eine/n </a:t>
                      </a:r>
                      <a:r>
                        <a:rPr lang="de-DE" sz="1800" b="0" i="0" u="none" strike="noStrike" kern="1200" baseline="0" dirty="0" err="1">
                          <a:solidFill>
                            <a:schemeClr val="dk1"/>
                          </a:solidFill>
                          <a:latin typeface="+mn-lt"/>
                          <a:ea typeface="+mn-ea"/>
                          <a:cs typeface="+mn-cs"/>
                        </a:rPr>
                        <a:t>Ärzt</a:t>
                      </a:r>
                      <a:r>
                        <a:rPr lang="de-DE" sz="1800" b="0" i="0" u="none" strike="noStrike" kern="1200" baseline="0" dirty="0">
                          <a:solidFill>
                            <a:schemeClr val="dk1"/>
                          </a:solidFill>
                          <a:latin typeface="+mn-lt"/>
                          <a:ea typeface="+mn-ea"/>
                          <a:cs typeface="+mn-cs"/>
                        </a:rPr>
                        <a:t>*in benötigt? 	</a:t>
                      </a:r>
                    </a:p>
                  </a:txBody>
                  <a:tcPr marL="144000" marR="144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u="none" strike="noStrike" kern="1200" baseline="0" dirty="0">
                          <a:solidFill>
                            <a:schemeClr val="dk1"/>
                          </a:solidFill>
                          <a:latin typeface="+mn-lt"/>
                          <a:ea typeface="+mn-ea"/>
                          <a:cs typeface="+mn-cs"/>
                        </a:rPr>
                        <a:t>Ja/Nein 	</a:t>
                      </a:r>
                    </a:p>
                  </a:txBody>
                  <a:tcPr marL="144000" marR="144000" anchor="ctr"/>
                </a:tc>
                <a:extLst>
                  <a:ext uri="{0D108BD9-81ED-4DB2-BD59-A6C34878D82A}">
                    <a16:rowId xmlns:a16="http://schemas.microsoft.com/office/drawing/2014/main" val="1181079682"/>
                  </a:ext>
                </a:extLst>
              </a:tr>
              <a:tr h="744721">
                <a:tc>
                  <a:txBody>
                    <a:bodyPr/>
                    <a:lstStyle/>
                    <a:p>
                      <a:r>
                        <a:rPr lang="de-DE" dirty="0"/>
                        <a:t>3</a:t>
                      </a:r>
                    </a:p>
                  </a:txBody>
                  <a:tcPr marL="144000" marR="144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u="none" strike="noStrike" kern="1200" baseline="0" dirty="0">
                          <a:solidFill>
                            <a:schemeClr val="dk1"/>
                          </a:solidFill>
                          <a:latin typeface="+mn-lt"/>
                          <a:ea typeface="+mn-ea"/>
                          <a:cs typeface="+mn-cs"/>
                        </a:rPr>
                        <a:t>Hatten Sie wegen Ihrer COPD seit dem letzten Besuch in der Praxis einen stationären Krankenhausaufenthalt? 	</a:t>
                      </a:r>
                    </a:p>
                  </a:txBody>
                  <a:tcPr marL="144000" marR="144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u="none" strike="noStrike" kern="1200" baseline="0" dirty="0">
                          <a:solidFill>
                            <a:schemeClr val="dk1"/>
                          </a:solidFill>
                          <a:latin typeface="+mn-lt"/>
                          <a:ea typeface="+mn-ea"/>
                          <a:cs typeface="+mn-cs"/>
                        </a:rPr>
                        <a:t>Ja/Nein 	</a:t>
                      </a:r>
                    </a:p>
                  </a:txBody>
                  <a:tcPr marL="144000" marR="144000" anchor="ctr"/>
                </a:tc>
                <a:extLst>
                  <a:ext uri="{0D108BD9-81ED-4DB2-BD59-A6C34878D82A}">
                    <a16:rowId xmlns:a16="http://schemas.microsoft.com/office/drawing/2014/main" val="1355521056"/>
                  </a:ext>
                </a:extLst>
              </a:tr>
              <a:tr h="1063887">
                <a:tc>
                  <a:txBody>
                    <a:bodyPr/>
                    <a:lstStyle/>
                    <a:p>
                      <a:r>
                        <a:rPr lang="de-DE" dirty="0"/>
                        <a:t>4</a:t>
                      </a:r>
                    </a:p>
                  </a:txBody>
                  <a:tcPr marL="144000" marR="144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u="none" strike="noStrike" kern="1200" baseline="0" dirty="0">
                          <a:solidFill>
                            <a:schemeClr val="dk1"/>
                          </a:solidFill>
                          <a:latin typeface="+mn-lt"/>
                          <a:ea typeface="+mn-ea"/>
                          <a:cs typeface="+mn-cs"/>
                        </a:rPr>
                        <a:t>Haben Sie zwischenzeitlich seit dem letzten Besuch in der Praxis Ihr inhalatives Medikament häufiger einsetzen oder Ihr Bedarfsmedikament öfter anwenden müssen? 	</a:t>
                      </a:r>
                    </a:p>
                  </a:txBody>
                  <a:tcPr marL="144000" marR="144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u="none" strike="noStrike" kern="1200" baseline="0" dirty="0">
                          <a:solidFill>
                            <a:schemeClr val="dk1"/>
                          </a:solidFill>
                          <a:latin typeface="+mn-lt"/>
                          <a:ea typeface="+mn-ea"/>
                          <a:cs typeface="+mn-cs"/>
                        </a:rPr>
                        <a:t>Ja/Nein 	</a:t>
                      </a:r>
                    </a:p>
                  </a:txBody>
                  <a:tcPr marL="144000" marR="144000" anchor="ctr"/>
                </a:tc>
                <a:extLst>
                  <a:ext uri="{0D108BD9-81ED-4DB2-BD59-A6C34878D82A}">
                    <a16:rowId xmlns:a16="http://schemas.microsoft.com/office/drawing/2014/main" val="3248637492"/>
                  </a:ext>
                </a:extLst>
              </a:tr>
              <a:tr h="1063887">
                <a:tc>
                  <a:txBody>
                    <a:bodyPr/>
                    <a:lstStyle/>
                    <a:p>
                      <a:r>
                        <a:rPr lang="de-DE" dirty="0"/>
                        <a:t>5</a:t>
                      </a:r>
                    </a:p>
                  </a:txBody>
                  <a:tcPr marL="144000" marR="144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u="none" strike="noStrike" kern="1200" baseline="0" dirty="0">
                          <a:solidFill>
                            <a:schemeClr val="dk1"/>
                          </a:solidFill>
                          <a:latin typeface="+mn-lt"/>
                          <a:ea typeface="+mn-ea"/>
                          <a:cs typeface="+mn-cs"/>
                        </a:rPr>
                        <a:t>Haben Sie zwischenzeitlich seit dem letzten Praxisbesuch zusätzliche Medikamente zum Einnehmen wegen Ihrer COPD benötigt? [z. B. Antibiotika oder Kortison] </a:t>
                      </a:r>
                      <a:endParaRPr lang="de-DE" dirty="0"/>
                    </a:p>
                  </a:txBody>
                  <a:tcPr marL="144000" marR="144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u="none" strike="noStrike" kern="1200" baseline="0" dirty="0">
                          <a:solidFill>
                            <a:schemeClr val="dk1"/>
                          </a:solidFill>
                          <a:latin typeface="+mn-lt"/>
                          <a:ea typeface="+mn-ea"/>
                          <a:cs typeface="+mn-cs"/>
                        </a:rPr>
                        <a:t>Ja/Nein 	</a:t>
                      </a:r>
                    </a:p>
                  </a:txBody>
                  <a:tcPr marL="144000" marR="144000" anchor="ctr"/>
                </a:tc>
                <a:extLst>
                  <a:ext uri="{0D108BD9-81ED-4DB2-BD59-A6C34878D82A}">
                    <a16:rowId xmlns:a16="http://schemas.microsoft.com/office/drawing/2014/main" val="3834617377"/>
                  </a:ext>
                </a:extLst>
              </a:tr>
            </a:tbl>
          </a:graphicData>
        </a:graphic>
      </p:graphicFrame>
    </p:spTree>
    <p:extLst>
      <p:ext uri="{BB962C8B-B14F-4D97-AF65-F5344CB8AC3E}">
        <p14:creationId xmlns:p14="http://schemas.microsoft.com/office/powerpoint/2010/main" val="286267474"/>
      </p:ext>
    </p:extLst>
  </p:cSld>
  <p:clrMapOvr>
    <a:masterClrMapping/>
  </p:clrMapOvr>
  <p:transition spd="slow">
    <p:wheel spokes="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C56F5D7-ED01-4AA2-80ED-6D692D348F2A}"/>
              </a:ext>
            </a:extLst>
          </p:cNvPr>
          <p:cNvSpPr>
            <a:spLocks noGrp="1"/>
          </p:cNvSpPr>
          <p:nvPr>
            <p:ph type="ctrTitle"/>
          </p:nvPr>
        </p:nvSpPr>
        <p:spPr/>
        <p:txBody>
          <a:bodyPr/>
          <a:lstStyle/>
          <a:p>
            <a:r>
              <a:rPr lang="de-DE" dirty="0"/>
              <a:t>Tabakentwöhnung</a:t>
            </a:r>
          </a:p>
        </p:txBody>
      </p:sp>
    </p:spTree>
    <p:extLst>
      <p:ext uri="{BB962C8B-B14F-4D97-AF65-F5344CB8AC3E}">
        <p14:creationId xmlns:p14="http://schemas.microsoft.com/office/powerpoint/2010/main" val="2854518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02D26C-28BC-4FBC-A824-3B7061A6B43A}"/>
              </a:ext>
            </a:extLst>
          </p:cNvPr>
          <p:cNvSpPr>
            <a:spLocks noGrp="1"/>
          </p:cNvSpPr>
          <p:nvPr>
            <p:ph type="title"/>
          </p:nvPr>
        </p:nvSpPr>
        <p:spPr/>
        <p:txBody>
          <a:bodyPr/>
          <a:lstStyle/>
          <a:p>
            <a:r>
              <a:rPr lang="de-DE" dirty="0"/>
              <a:t>Tabakabhängigkeit</a:t>
            </a:r>
          </a:p>
        </p:txBody>
      </p:sp>
      <p:sp>
        <p:nvSpPr>
          <p:cNvPr id="3" name="Inhaltsplatzhalter 2">
            <a:extLst>
              <a:ext uri="{FF2B5EF4-FFF2-40B4-BE49-F238E27FC236}">
                <a16:creationId xmlns:a16="http://schemas.microsoft.com/office/drawing/2014/main" id="{AB6D6E53-C487-4247-9E0F-0FF6579393FE}"/>
              </a:ext>
            </a:extLst>
          </p:cNvPr>
          <p:cNvSpPr>
            <a:spLocks noGrp="1"/>
          </p:cNvSpPr>
          <p:nvPr>
            <p:ph idx="1"/>
          </p:nvPr>
        </p:nvSpPr>
        <p:spPr>
          <a:xfrm>
            <a:off x="457200" y="1867248"/>
            <a:ext cx="8229600" cy="4824536"/>
          </a:xfrm>
        </p:spPr>
        <p:txBody>
          <a:bodyPr>
            <a:noAutofit/>
          </a:bodyPr>
          <a:lstStyle/>
          <a:p>
            <a:pPr>
              <a:spcBef>
                <a:spcPts val="0"/>
              </a:spcBef>
              <a:spcAft>
                <a:spcPts val="1200"/>
              </a:spcAft>
            </a:pPr>
            <a:r>
              <a:rPr lang="de-DE" sz="2000" dirty="0"/>
              <a:t>Bei rauchenden Patient*innen mit COPD soll der </a:t>
            </a:r>
            <a:r>
              <a:rPr lang="de-DE" sz="2000" dirty="0" err="1"/>
              <a:t>Fagerströmtest</a:t>
            </a:r>
            <a:r>
              <a:rPr lang="de-DE" sz="2000" dirty="0"/>
              <a:t> (FTCD) zur weiterführenden Diagnostik eingesetzt werden, um die Stärke der Zigarettenabhängigkeit einzuschätzen.</a:t>
            </a:r>
          </a:p>
          <a:p>
            <a:pPr>
              <a:spcBef>
                <a:spcPts val="0"/>
              </a:spcBef>
              <a:spcAft>
                <a:spcPts val="1200"/>
              </a:spcAft>
            </a:pPr>
            <a:r>
              <a:rPr lang="de-DE" sz="2000" b="0" i="0" u="none" strike="noStrike" baseline="0" dirty="0">
                <a:solidFill>
                  <a:srgbClr val="000000"/>
                </a:solidFill>
              </a:rPr>
              <a:t>Eine relevante Verbesserung der COPD kann nur mit totaler Abstinenz erreicht werden. Deshalb soll rauchenden Patient*innen mit COPD dringend die vollständige und dauerhafte Abstinenz empfohlen werden. </a:t>
            </a:r>
          </a:p>
          <a:p>
            <a:pPr>
              <a:spcBef>
                <a:spcPts val="0"/>
              </a:spcBef>
              <a:spcAft>
                <a:spcPts val="1200"/>
              </a:spcAft>
            </a:pPr>
            <a:r>
              <a:rPr lang="de-DE" sz="2000" b="0" i="0" u="none" strike="noStrike" baseline="0" dirty="0">
                <a:solidFill>
                  <a:srgbClr val="000000"/>
                </a:solidFill>
              </a:rPr>
              <a:t>Eine Therapie zur Tabakentwöhnung soll</a:t>
            </a:r>
          </a:p>
          <a:p>
            <a:pPr lvl="1" indent="-387350">
              <a:spcBef>
                <a:spcPts val="0"/>
              </a:spcBef>
              <a:spcAft>
                <a:spcPts val="1200"/>
              </a:spcAft>
              <a:buFont typeface="Wingdings" panose="05000000000000000000" pitchFamily="2" charset="2"/>
              <a:buChar char="Ø"/>
            </a:pPr>
            <a:r>
              <a:rPr lang="de-DE" sz="2000" b="0" i="0" u="none" strike="noStrike" baseline="0" dirty="0">
                <a:solidFill>
                  <a:srgbClr val="000000"/>
                </a:solidFill>
              </a:rPr>
              <a:t>sowohl zur Tabakentwöhnung motivierten rauchenden Patient*innen mit COPD, als auch</a:t>
            </a:r>
          </a:p>
          <a:p>
            <a:pPr lvl="1" indent="-387350">
              <a:spcBef>
                <a:spcPts val="0"/>
              </a:spcBef>
              <a:spcAft>
                <a:spcPts val="1200"/>
              </a:spcAft>
              <a:buFont typeface="Wingdings" panose="05000000000000000000" pitchFamily="2" charset="2"/>
              <a:buChar char="Ø"/>
            </a:pPr>
            <a:r>
              <a:rPr lang="de-DE" sz="2000" b="0" i="0" u="none" strike="noStrike" baseline="0" dirty="0">
                <a:solidFill>
                  <a:srgbClr val="000000"/>
                </a:solidFill>
              </a:rPr>
              <a:t>Patient*innen ohne Entwöhnungswunsch angeboten werden.</a:t>
            </a:r>
            <a:endParaRPr lang="de-DE" sz="2000" dirty="0">
              <a:solidFill>
                <a:srgbClr val="000000"/>
              </a:solidFill>
            </a:endParaRPr>
          </a:p>
          <a:p>
            <a:pPr>
              <a:spcBef>
                <a:spcPts val="0"/>
              </a:spcBef>
              <a:spcAft>
                <a:spcPts val="1200"/>
              </a:spcAft>
            </a:pPr>
            <a:endParaRPr lang="de-DE" sz="1800" dirty="0">
              <a:solidFill>
                <a:srgbClr val="000000"/>
              </a:solidFill>
            </a:endParaRPr>
          </a:p>
        </p:txBody>
      </p:sp>
    </p:spTree>
    <p:extLst>
      <p:ext uri="{BB962C8B-B14F-4D97-AF65-F5344CB8AC3E}">
        <p14:creationId xmlns:p14="http://schemas.microsoft.com/office/powerpoint/2010/main" val="1442365959"/>
      </p:ext>
    </p:extLst>
  </p:cSld>
  <p:clrMapOvr>
    <a:masterClrMapping/>
  </p:clrMapOvr>
  <p:transition spd="slow">
    <p:wheel spokes="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78ABB3BA-651D-4EEB-9E1F-F08B784146D0}"/>
              </a:ext>
            </a:extLst>
          </p:cNvPr>
          <p:cNvSpPr>
            <a:spLocks noGrp="1"/>
          </p:cNvSpPr>
          <p:nvPr>
            <p:ph sz="half" idx="1"/>
          </p:nvPr>
        </p:nvSpPr>
        <p:spPr>
          <a:xfrm>
            <a:off x="323528" y="1623529"/>
            <a:ext cx="4038600" cy="5045831"/>
          </a:xfrm>
        </p:spPr>
        <p:txBody>
          <a:bodyPr>
            <a:noAutofit/>
          </a:bodyPr>
          <a:lstStyle/>
          <a:p>
            <a:pPr marL="0" indent="0">
              <a:spcBef>
                <a:spcPts val="0"/>
              </a:spcBef>
              <a:buNone/>
            </a:pPr>
            <a:r>
              <a:rPr lang="de-DE" sz="1400" dirty="0"/>
              <a:t>Wann nach dem Aufstehen rauchen Sie Ihre erste Zigarette?</a:t>
            </a:r>
          </a:p>
          <a:p>
            <a:pPr>
              <a:spcBef>
                <a:spcPts val="0"/>
              </a:spcBef>
            </a:pPr>
            <a:r>
              <a:rPr lang="de-DE" sz="1400" dirty="0">
                <a:solidFill>
                  <a:srgbClr val="0070C0"/>
                </a:solidFill>
              </a:rPr>
              <a:t>nach 5 Minuten (3 Punkte)</a:t>
            </a:r>
          </a:p>
          <a:p>
            <a:pPr>
              <a:spcBef>
                <a:spcPts val="0"/>
              </a:spcBef>
            </a:pPr>
            <a:r>
              <a:rPr lang="de-DE" sz="1400" dirty="0">
                <a:solidFill>
                  <a:srgbClr val="0070C0"/>
                </a:solidFill>
              </a:rPr>
              <a:t>nach 6 - 30 Minuten (2 Punkte)</a:t>
            </a:r>
          </a:p>
          <a:p>
            <a:pPr>
              <a:spcBef>
                <a:spcPts val="0"/>
              </a:spcBef>
            </a:pPr>
            <a:r>
              <a:rPr lang="de-DE" sz="1400" dirty="0">
                <a:solidFill>
                  <a:srgbClr val="0070C0"/>
                </a:solidFill>
              </a:rPr>
              <a:t>nach 31 - 60 Minuten (1 Punkt)</a:t>
            </a:r>
          </a:p>
          <a:p>
            <a:pPr>
              <a:spcBef>
                <a:spcPts val="0"/>
              </a:spcBef>
            </a:pPr>
            <a:r>
              <a:rPr lang="de-DE" sz="1400" dirty="0">
                <a:solidFill>
                  <a:srgbClr val="0070C0"/>
                </a:solidFill>
              </a:rPr>
              <a:t>nach mehr als 60 Minuten (0 Punkte)</a:t>
            </a:r>
          </a:p>
          <a:p>
            <a:pPr marL="0" indent="0">
              <a:spcBef>
                <a:spcPts val="0"/>
              </a:spcBef>
              <a:buNone/>
            </a:pPr>
            <a:endParaRPr lang="de-DE" sz="1400" dirty="0"/>
          </a:p>
          <a:p>
            <a:pPr marL="0" indent="0">
              <a:spcBef>
                <a:spcPts val="0"/>
              </a:spcBef>
              <a:buNone/>
            </a:pPr>
            <a:r>
              <a:rPr lang="de-DE" sz="1400" dirty="0"/>
              <a:t>Finden Sie es schwierig, an Orten, wo das Rauchen verboten ist, das Rauchen zu unterlassen?</a:t>
            </a:r>
          </a:p>
          <a:p>
            <a:pPr>
              <a:spcBef>
                <a:spcPts val="0"/>
              </a:spcBef>
            </a:pPr>
            <a:r>
              <a:rPr lang="de-DE" sz="1400" dirty="0">
                <a:solidFill>
                  <a:srgbClr val="0070C0"/>
                </a:solidFill>
              </a:rPr>
              <a:t>ja (1 Punkt)</a:t>
            </a:r>
          </a:p>
          <a:p>
            <a:pPr>
              <a:spcBef>
                <a:spcPts val="0"/>
              </a:spcBef>
            </a:pPr>
            <a:r>
              <a:rPr lang="de-DE" sz="1400" dirty="0">
                <a:solidFill>
                  <a:srgbClr val="0070C0"/>
                </a:solidFill>
              </a:rPr>
              <a:t>nein (0 Punkte)</a:t>
            </a:r>
          </a:p>
          <a:p>
            <a:pPr marL="0" indent="0">
              <a:spcBef>
                <a:spcPts val="0"/>
              </a:spcBef>
              <a:buNone/>
            </a:pPr>
            <a:endParaRPr lang="de-DE" sz="1400" dirty="0"/>
          </a:p>
          <a:p>
            <a:pPr marL="0" indent="0">
              <a:spcBef>
                <a:spcPts val="0"/>
              </a:spcBef>
              <a:buNone/>
            </a:pPr>
            <a:r>
              <a:rPr lang="de-DE" sz="1400" dirty="0"/>
              <a:t>Auf welche Zigarette würden Sie nicht verzichten wollen?</a:t>
            </a:r>
          </a:p>
          <a:p>
            <a:pPr>
              <a:spcBef>
                <a:spcPts val="0"/>
              </a:spcBef>
            </a:pPr>
            <a:r>
              <a:rPr lang="de-DE" sz="1400" dirty="0">
                <a:solidFill>
                  <a:srgbClr val="0070C0"/>
                </a:solidFill>
              </a:rPr>
              <a:t>die erste am Morgen (1Punkt)</a:t>
            </a:r>
          </a:p>
          <a:p>
            <a:pPr>
              <a:spcBef>
                <a:spcPts val="0"/>
              </a:spcBef>
            </a:pPr>
            <a:r>
              <a:rPr lang="de-DE" sz="1400" dirty="0">
                <a:solidFill>
                  <a:srgbClr val="0070C0"/>
                </a:solidFill>
              </a:rPr>
              <a:t>andere (0 Punkte)</a:t>
            </a:r>
          </a:p>
          <a:p>
            <a:pPr marL="0" indent="0">
              <a:spcBef>
                <a:spcPts val="0"/>
              </a:spcBef>
              <a:buNone/>
            </a:pPr>
            <a:endParaRPr lang="de-DE" sz="1400" dirty="0"/>
          </a:p>
          <a:p>
            <a:pPr marL="0" indent="0">
              <a:spcBef>
                <a:spcPts val="0"/>
              </a:spcBef>
              <a:buNone/>
            </a:pPr>
            <a:r>
              <a:rPr lang="de-DE" sz="1400" dirty="0"/>
              <a:t>Wie viele Zigaretten rauchen Sie im allgemeinen pro Tag?</a:t>
            </a:r>
          </a:p>
          <a:p>
            <a:pPr>
              <a:spcBef>
                <a:spcPts val="0"/>
              </a:spcBef>
            </a:pPr>
            <a:r>
              <a:rPr lang="de-DE" sz="1400" dirty="0">
                <a:solidFill>
                  <a:srgbClr val="0070C0"/>
                </a:solidFill>
              </a:rPr>
              <a:t>31 und mehr (3 Punkte)</a:t>
            </a:r>
          </a:p>
          <a:p>
            <a:pPr>
              <a:spcBef>
                <a:spcPts val="0"/>
              </a:spcBef>
            </a:pPr>
            <a:r>
              <a:rPr lang="de-DE" sz="1400" dirty="0">
                <a:solidFill>
                  <a:srgbClr val="0070C0"/>
                </a:solidFill>
              </a:rPr>
              <a:t>21 - 30 (2 Punkte)</a:t>
            </a:r>
          </a:p>
          <a:p>
            <a:pPr>
              <a:spcBef>
                <a:spcPts val="0"/>
              </a:spcBef>
            </a:pPr>
            <a:r>
              <a:rPr lang="de-DE" sz="1400" dirty="0">
                <a:solidFill>
                  <a:srgbClr val="0070C0"/>
                </a:solidFill>
              </a:rPr>
              <a:t>11 - 20 (1 Punkt)</a:t>
            </a:r>
          </a:p>
          <a:p>
            <a:pPr>
              <a:spcBef>
                <a:spcPts val="0"/>
              </a:spcBef>
            </a:pPr>
            <a:r>
              <a:rPr lang="de-DE" sz="1400" dirty="0">
                <a:solidFill>
                  <a:srgbClr val="0070C0"/>
                </a:solidFill>
              </a:rPr>
              <a:t>bis 10 (0 Punkte)</a:t>
            </a:r>
          </a:p>
        </p:txBody>
      </p:sp>
      <p:sp>
        <p:nvSpPr>
          <p:cNvPr id="5" name="Inhaltsplatzhalter 4">
            <a:extLst>
              <a:ext uri="{FF2B5EF4-FFF2-40B4-BE49-F238E27FC236}">
                <a16:creationId xmlns:a16="http://schemas.microsoft.com/office/drawing/2014/main" id="{F8BD516F-CAD9-429F-80AB-B6823DAC3C85}"/>
              </a:ext>
            </a:extLst>
          </p:cNvPr>
          <p:cNvSpPr>
            <a:spLocks noGrp="1"/>
          </p:cNvSpPr>
          <p:nvPr>
            <p:ph sz="half" idx="2"/>
          </p:nvPr>
        </p:nvSpPr>
        <p:spPr>
          <a:xfrm>
            <a:off x="4644008" y="2033464"/>
            <a:ext cx="4359755" cy="4275856"/>
          </a:xfrm>
        </p:spPr>
        <p:txBody>
          <a:bodyPr>
            <a:noAutofit/>
          </a:bodyPr>
          <a:lstStyle/>
          <a:p>
            <a:pPr marL="0" indent="0">
              <a:spcBef>
                <a:spcPts val="0"/>
              </a:spcBef>
              <a:buNone/>
            </a:pPr>
            <a:r>
              <a:rPr lang="de-DE" sz="1400" dirty="0"/>
              <a:t>Rauchen Sie am Morgen im allgemeinen mehr als am Rest des Tages?</a:t>
            </a:r>
          </a:p>
          <a:p>
            <a:pPr>
              <a:spcBef>
                <a:spcPts val="0"/>
              </a:spcBef>
            </a:pPr>
            <a:r>
              <a:rPr lang="de-DE" sz="1400" dirty="0">
                <a:solidFill>
                  <a:srgbClr val="0070C0"/>
                </a:solidFill>
              </a:rPr>
              <a:t>ja (1 Punkt)</a:t>
            </a:r>
          </a:p>
          <a:p>
            <a:pPr>
              <a:spcBef>
                <a:spcPts val="0"/>
              </a:spcBef>
            </a:pPr>
            <a:r>
              <a:rPr lang="de-DE" sz="1400" dirty="0">
                <a:solidFill>
                  <a:srgbClr val="0070C0"/>
                </a:solidFill>
              </a:rPr>
              <a:t>nein (0 Punkte)</a:t>
            </a:r>
          </a:p>
          <a:p>
            <a:pPr marL="0" indent="0">
              <a:spcBef>
                <a:spcPts val="0"/>
              </a:spcBef>
              <a:buNone/>
            </a:pPr>
            <a:endParaRPr lang="de-DE" sz="1400" dirty="0"/>
          </a:p>
          <a:p>
            <a:pPr marL="0" indent="0">
              <a:spcBef>
                <a:spcPts val="0"/>
              </a:spcBef>
              <a:buNone/>
            </a:pPr>
            <a:r>
              <a:rPr lang="de-DE" sz="1400" dirty="0"/>
              <a:t>Kommt es vor, dass Sie rauchen, wenn Sie krank sind und tagsüber im Bett bleiben müssen?</a:t>
            </a:r>
          </a:p>
          <a:p>
            <a:pPr>
              <a:spcBef>
                <a:spcPts val="0"/>
              </a:spcBef>
            </a:pPr>
            <a:r>
              <a:rPr lang="de-DE" sz="1400" dirty="0">
                <a:solidFill>
                  <a:srgbClr val="0070C0"/>
                </a:solidFill>
              </a:rPr>
              <a:t>ja (1 Punkt)</a:t>
            </a:r>
          </a:p>
          <a:p>
            <a:pPr>
              <a:spcBef>
                <a:spcPts val="0"/>
              </a:spcBef>
            </a:pPr>
            <a:r>
              <a:rPr lang="de-DE" sz="1400" dirty="0">
                <a:solidFill>
                  <a:srgbClr val="0070C0"/>
                </a:solidFill>
              </a:rPr>
              <a:t>nein (0 Punkte)</a:t>
            </a:r>
          </a:p>
          <a:p>
            <a:pPr marL="0" indent="0">
              <a:spcBef>
                <a:spcPts val="0"/>
              </a:spcBef>
              <a:buNone/>
            </a:pPr>
            <a:endParaRPr lang="de-DE" sz="1400" dirty="0"/>
          </a:p>
          <a:p>
            <a:pPr marL="0" indent="0">
              <a:spcBef>
                <a:spcPts val="0"/>
              </a:spcBef>
              <a:buNone/>
            </a:pPr>
            <a:r>
              <a:rPr lang="de-DE" sz="1400" b="1" dirty="0"/>
              <a:t>Auswertung des </a:t>
            </a:r>
            <a:r>
              <a:rPr lang="de-DE" sz="1400" b="1" dirty="0" err="1"/>
              <a:t>Fagerström</a:t>
            </a:r>
            <a:r>
              <a:rPr lang="de-DE" sz="1400" b="1" dirty="0"/>
              <a:t>-Tests</a:t>
            </a:r>
          </a:p>
          <a:p>
            <a:pPr marL="0" indent="0">
              <a:spcBef>
                <a:spcPts val="0"/>
              </a:spcBef>
              <a:buNone/>
            </a:pPr>
            <a:r>
              <a:rPr lang="de-DE" sz="1400" dirty="0"/>
              <a:t>Die Gesamtpunktzahl liefert eine zuverlässige Einschätzung der Stärke der Tabakabhängigkeit.</a:t>
            </a:r>
          </a:p>
          <a:p>
            <a:pPr>
              <a:spcBef>
                <a:spcPts val="0"/>
              </a:spcBef>
            </a:pPr>
            <a:r>
              <a:rPr lang="de-DE" sz="1400" dirty="0">
                <a:solidFill>
                  <a:srgbClr val="0070C0"/>
                </a:solidFill>
              </a:rPr>
              <a:t>0 - 2 Punkte sprechen für eine geringe,</a:t>
            </a:r>
          </a:p>
          <a:p>
            <a:pPr>
              <a:spcBef>
                <a:spcPts val="0"/>
              </a:spcBef>
            </a:pPr>
            <a:r>
              <a:rPr lang="de-DE" sz="1400" dirty="0">
                <a:solidFill>
                  <a:srgbClr val="0070C0"/>
                </a:solidFill>
              </a:rPr>
              <a:t>3 - 4 Punkte sprechen für eine mittlere,</a:t>
            </a:r>
          </a:p>
          <a:p>
            <a:pPr>
              <a:spcBef>
                <a:spcPts val="0"/>
              </a:spcBef>
            </a:pPr>
            <a:r>
              <a:rPr lang="de-DE" sz="1400" dirty="0">
                <a:solidFill>
                  <a:srgbClr val="0070C0"/>
                </a:solidFill>
              </a:rPr>
              <a:t>5 - 6 Punkte sprechen für eine starke,</a:t>
            </a:r>
          </a:p>
          <a:p>
            <a:pPr>
              <a:spcBef>
                <a:spcPts val="0"/>
              </a:spcBef>
            </a:pPr>
            <a:r>
              <a:rPr lang="de-DE" sz="1400" dirty="0">
                <a:solidFill>
                  <a:srgbClr val="0070C0"/>
                </a:solidFill>
              </a:rPr>
              <a:t>7 -10 Punkte sprechen für eine sehr starke</a:t>
            </a:r>
          </a:p>
          <a:p>
            <a:pPr marL="0" indent="0" defTabSz="361950">
              <a:spcBef>
                <a:spcPts val="0"/>
              </a:spcBef>
              <a:buNone/>
            </a:pPr>
            <a:r>
              <a:rPr lang="de-DE" sz="1400" dirty="0">
                <a:solidFill>
                  <a:srgbClr val="0070C0"/>
                </a:solidFill>
              </a:rPr>
              <a:t>	Abhängigkeit</a:t>
            </a:r>
          </a:p>
        </p:txBody>
      </p:sp>
      <p:sp>
        <p:nvSpPr>
          <p:cNvPr id="2" name="Titel 1">
            <a:extLst>
              <a:ext uri="{FF2B5EF4-FFF2-40B4-BE49-F238E27FC236}">
                <a16:creationId xmlns:a16="http://schemas.microsoft.com/office/drawing/2014/main" id="{7D0C790E-12C2-480A-9D99-74113DCBE3CE}"/>
              </a:ext>
            </a:extLst>
          </p:cNvPr>
          <p:cNvSpPr>
            <a:spLocks noGrp="1"/>
          </p:cNvSpPr>
          <p:nvPr>
            <p:ph type="title"/>
          </p:nvPr>
        </p:nvSpPr>
        <p:spPr/>
        <p:txBody>
          <a:bodyPr/>
          <a:lstStyle/>
          <a:p>
            <a:r>
              <a:rPr lang="de-DE" sz="3200" dirty="0" err="1"/>
              <a:t>Fagerströmtest</a:t>
            </a:r>
            <a:r>
              <a:rPr lang="de-DE" sz="3200" dirty="0"/>
              <a:t> (FTCD)</a:t>
            </a:r>
            <a:endParaRPr lang="de-DE" dirty="0"/>
          </a:p>
        </p:txBody>
      </p:sp>
    </p:spTree>
    <p:extLst>
      <p:ext uri="{BB962C8B-B14F-4D97-AF65-F5344CB8AC3E}">
        <p14:creationId xmlns:p14="http://schemas.microsoft.com/office/powerpoint/2010/main" val="36586579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91C3F9-FDF2-430F-9AAE-24418273181B}"/>
              </a:ext>
            </a:extLst>
          </p:cNvPr>
          <p:cNvSpPr>
            <a:spLocks noGrp="1"/>
          </p:cNvSpPr>
          <p:nvPr>
            <p:ph type="title"/>
          </p:nvPr>
        </p:nvSpPr>
        <p:spPr/>
        <p:txBody>
          <a:bodyPr/>
          <a:lstStyle/>
          <a:p>
            <a:r>
              <a:rPr lang="de-DE" dirty="0"/>
              <a:t>Tabakabhängigkeit</a:t>
            </a:r>
          </a:p>
        </p:txBody>
      </p:sp>
      <p:sp>
        <p:nvSpPr>
          <p:cNvPr id="3" name="Inhaltsplatzhalter 2">
            <a:extLst>
              <a:ext uri="{FF2B5EF4-FFF2-40B4-BE49-F238E27FC236}">
                <a16:creationId xmlns:a16="http://schemas.microsoft.com/office/drawing/2014/main" id="{76FE0A02-842F-45B8-A2F5-A7EDE510D6B4}"/>
              </a:ext>
            </a:extLst>
          </p:cNvPr>
          <p:cNvSpPr>
            <a:spLocks noGrp="1"/>
          </p:cNvSpPr>
          <p:nvPr>
            <p:ph idx="1"/>
          </p:nvPr>
        </p:nvSpPr>
        <p:spPr>
          <a:xfrm>
            <a:off x="457200" y="1772816"/>
            <a:ext cx="8229600" cy="4783547"/>
          </a:xfrm>
        </p:spPr>
        <p:txBody>
          <a:bodyPr>
            <a:normAutofit fontScale="77500" lnSpcReduction="20000"/>
          </a:bodyPr>
          <a:lstStyle/>
          <a:p>
            <a:pPr>
              <a:lnSpc>
                <a:spcPct val="120000"/>
              </a:lnSpc>
              <a:spcBef>
                <a:spcPts val="0"/>
              </a:spcBef>
              <a:spcAft>
                <a:spcPts val="1200"/>
              </a:spcAft>
            </a:pPr>
            <a:r>
              <a:rPr lang="de-DE" sz="2600" dirty="0"/>
              <a:t>Bei entwöhnungsbereiten Patient*innen mit COPD soll eine</a:t>
            </a:r>
            <a:r>
              <a:rPr lang="de-DE" sz="2600" dirty="0">
                <a:solidFill>
                  <a:srgbClr val="FF0000"/>
                </a:solidFill>
              </a:rPr>
              <a:t> </a:t>
            </a:r>
            <a:r>
              <a:rPr lang="de-DE" sz="2600" dirty="0"/>
              <a:t>Kombination aus Verhaltenstherapie und medikamentöser </a:t>
            </a:r>
            <a:r>
              <a:rPr lang="de-DE" sz="2600" dirty="0" err="1"/>
              <a:t>Entzugssyndrombehandlung</a:t>
            </a:r>
            <a:r>
              <a:rPr lang="de-DE" sz="2600" dirty="0"/>
              <a:t> nachdrücklich empfohlen und angeboten werden.</a:t>
            </a:r>
          </a:p>
          <a:p>
            <a:pPr>
              <a:lnSpc>
                <a:spcPct val="120000"/>
              </a:lnSpc>
              <a:spcBef>
                <a:spcPts val="0"/>
              </a:spcBef>
              <a:spcAft>
                <a:spcPts val="1200"/>
              </a:spcAft>
            </a:pPr>
            <a:r>
              <a:rPr lang="de-DE" sz="2600" dirty="0"/>
              <a:t>Patient*innen mit COPD soll eine intensive verhaltenstherapeutisch-orientierte Einzel- oder Gruppenintervention angeboten werden.</a:t>
            </a:r>
          </a:p>
          <a:p>
            <a:pPr>
              <a:lnSpc>
                <a:spcPct val="120000"/>
              </a:lnSpc>
              <a:spcBef>
                <a:spcPts val="0"/>
              </a:spcBef>
              <a:spcAft>
                <a:spcPts val="1200"/>
              </a:spcAft>
            </a:pPr>
            <a:r>
              <a:rPr lang="de-DE" sz="2600" dirty="0"/>
              <a:t>Die patientengerechte Erklärung individueller Gesundheitsparameter in Bezug auf das Rauchen wie z. B. das Besprechen von Lungenfunktionsparametern und CO kann einen positiven Einfluss auf den Erfolg der Tabakentwöhnung haben.</a:t>
            </a:r>
          </a:p>
          <a:p>
            <a:pPr>
              <a:lnSpc>
                <a:spcPct val="120000"/>
              </a:lnSpc>
              <a:spcBef>
                <a:spcPts val="0"/>
              </a:spcBef>
              <a:spcAft>
                <a:spcPts val="1200"/>
              </a:spcAft>
            </a:pPr>
            <a:r>
              <a:rPr lang="de-DE" sz="2600" dirty="0"/>
              <a:t>Als Möglichkeit des Biomonitorings kann eine CO-Messung durchgeführt werden</a:t>
            </a:r>
          </a:p>
          <a:p>
            <a:endParaRPr lang="de-DE" dirty="0"/>
          </a:p>
        </p:txBody>
      </p:sp>
    </p:spTree>
    <p:extLst>
      <p:ext uri="{BB962C8B-B14F-4D97-AF65-F5344CB8AC3E}">
        <p14:creationId xmlns:p14="http://schemas.microsoft.com/office/powerpoint/2010/main" val="1836381769"/>
      </p:ext>
    </p:extLst>
  </p:cSld>
  <p:clrMapOvr>
    <a:masterClrMapping/>
  </p:clrMapOvr>
  <p:transition spd="slow">
    <p:wheel spokes="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605776-21CC-4759-B4D1-EBBDD1A1025C}"/>
              </a:ext>
            </a:extLst>
          </p:cNvPr>
          <p:cNvSpPr>
            <a:spLocks noGrp="1"/>
          </p:cNvSpPr>
          <p:nvPr>
            <p:ph type="title"/>
          </p:nvPr>
        </p:nvSpPr>
        <p:spPr/>
        <p:txBody>
          <a:bodyPr/>
          <a:lstStyle/>
          <a:p>
            <a:r>
              <a:rPr lang="de-DE"/>
              <a:t>E-Zigaretten</a:t>
            </a:r>
          </a:p>
        </p:txBody>
      </p:sp>
      <p:sp>
        <p:nvSpPr>
          <p:cNvPr id="3" name="Inhaltsplatzhalter 2">
            <a:extLst>
              <a:ext uri="{FF2B5EF4-FFF2-40B4-BE49-F238E27FC236}">
                <a16:creationId xmlns:a16="http://schemas.microsoft.com/office/drawing/2014/main" id="{71A3B797-8FEF-4BD8-A340-C5FE3852707D}"/>
              </a:ext>
            </a:extLst>
          </p:cNvPr>
          <p:cNvSpPr>
            <a:spLocks noGrp="1"/>
          </p:cNvSpPr>
          <p:nvPr>
            <p:ph idx="1"/>
          </p:nvPr>
        </p:nvSpPr>
        <p:spPr>
          <a:xfrm>
            <a:off x="457200" y="1844824"/>
            <a:ext cx="8229600" cy="4711539"/>
          </a:xfrm>
        </p:spPr>
        <p:txBody>
          <a:bodyPr>
            <a:normAutofit/>
          </a:bodyPr>
          <a:lstStyle/>
          <a:p>
            <a:r>
              <a:rPr lang="de-DE" sz="2000" b="0" i="0" u="none" strike="noStrike" baseline="0" dirty="0">
                <a:solidFill>
                  <a:srgbClr val="000000"/>
                </a:solidFill>
              </a:rPr>
              <a:t>Theorie: E-Zigaretten (und andere nikotinhaltige Produkte wie Tabakerhitzer oder rauchlose Tabakprodukte) sind möglicherweise eine weniger schädliche, gesündere Alternative zu konventionellen Zigaretten.</a:t>
            </a:r>
          </a:p>
          <a:p>
            <a:r>
              <a:rPr lang="de-DE" sz="2000" b="0" i="0" u="none" strike="noStrike" baseline="0" dirty="0">
                <a:solidFill>
                  <a:srgbClr val="000000"/>
                </a:solidFill>
              </a:rPr>
              <a:t>Dafür gibt es keine valide Evidenz.</a:t>
            </a:r>
          </a:p>
          <a:p>
            <a:r>
              <a:rPr lang="de-DE" sz="2000" b="0" i="0" u="none" strike="noStrike" baseline="0" dirty="0">
                <a:solidFill>
                  <a:srgbClr val="000000"/>
                </a:solidFill>
              </a:rPr>
              <a:t>Aufgrund der aktuell unzureichenden Datenlage, und noch nicht ab-schätzbaren gesundheitlichen Langzeitfolgen für Patient*innen mit COPD, sind E-Zigaretten keine Option für einen primären Entwöhnungsversuch.</a:t>
            </a:r>
          </a:p>
          <a:p>
            <a:r>
              <a:rPr lang="de-DE" sz="2000" b="0" i="0" u="none" strike="noStrike" baseline="0" dirty="0">
                <a:solidFill>
                  <a:srgbClr val="000000"/>
                </a:solidFill>
              </a:rPr>
              <a:t>Bei solchen Patient*innen, die trotz mehrerer Entwöhnungsversuche weiterhin rauchen oder die eine Therapie der Tabakabhängigkeit kategorisch ablehnen, kann u.U. das Nebenwirkungsrisiko durch Umstellung auf </a:t>
            </a:r>
            <a:r>
              <a:rPr lang="de-DE" sz="2000" b="0" i="0" u="none" strike="noStrike" baseline="0" dirty="0">
                <a:solidFill>
                  <a:srgbClr val="FF0000"/>
                </a:solidFill>
              </a:rPr>
              <a:t> </a:t>
            </a:r>
            <a:r>
              <a:rPr lang="de-DE" sz="2000" b="0" i="0" u="none" strike="noStrike" baseline="0" dirty="0">
                <a:solidFill>
                  <a:srgbClr val="000000"/>
                </a:solidFill>
              </a:rPr>
              <a:t>E-Zigarette verringert werden. </a:t>
            </a:r>
          </a:p>
          <a:p>
            <a:r>
              <a:rPr lang="de-DE" sz="2000" b="0" i="0" u="none" strike="noStrike" baseline="0" dirty="0">
                <a:solidFill>
                  <a:srgbClr val="000000"/>
                </a:solidFill>
              </a:rPr>
              <a:t>Idealerweise bedarf die Therapie mittels E-Zigarette einer verhaltenstherapeutischen Beratung. </a:t>
            </a:r>
            <a:endParaRPr lang="de-DE" sz="2000" dirty="0"/>
          </a:p>
        </p:txBody>
      </p:sp>
    </p:spTree>
    <p:extLst>
      <p:ext uri="{BB962C8B-B14F-4D97-AF65-F5344CB8AC3E}">
        <p14:creationId xmlns:p14="http://schemas.microsoft.com/office/powerpoint/2010/main" val="1069369958"/>
      </p:ext>
    </p:extLst>
  </p:cSld>
  <p:clrMapOvr>
    <a:masterClrMapping/>
  </p:clrMapOvr>
  <p:transition spd="slow">
    <p:wheel spokes="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3723F7-F123-4E11-AB20-0B95805F1128}"/>
              </a:ext>
            </a:extLst>
          </p:cNvPr>
          <p:cNvSpPr>
            <a:spLocks noGrp="1"/>
          </p:cNvSpPr>
          <p:nvPr>
            <p:ph type="title"/>
          </p:nvPr>
        </p:nvSpPr>
        <p:spPr>
          <a:xfrm>
            <a:off x="1349291" y="635000"/>
            <a:ext cx="7255157" cy="849784"/>
          </a:xfrm>
        </p:spPr>
        <p:txBody>
          <a:bodyPr>
            <a:normAutofit fontScale="90000"/>
          </a:bodyPr>
          <a:lstStyle/>
          <a:p>
            <a:r>
              <a:rPr lang="de-DE" dirty="0"/>
              <a:t>strukturierte Entwöhnung im Akutkrankenhaus/im Rahmen der Rehabilitation</a:t>
            </a:r>
          </a:p>
        </p:txBody>
      </p:sp>
      <p:sp>
        <p:nvSpPr>
          <p:cNvPr id="3" name="Inhaltsplatzhalter 2">
            <a:extLst>
              <a:ext uri="{FF2B5EF4-FFF2-40B4-BE49-F238E27FC236}">
                <a16:creationId xmlns:a16="http://schemas.microsoft.com/office/drawing/2014/main" id="{BE434858-358E-468D-871A-3967A54E0BDE}"/>
              </a:ext>
            </a:extLst>
          </p:cNvPr>
          <p:cNvSpPr>
            <a:spLocks noGrp="1"/>
          </p:cNvSpPr>
          <p:nvPr>
            <p:ph idx="1"/>
          </p:nvPr>
        </p:nvSpPr>
        <p:spPr>
          <a:xfrm>
            <a:off x="457200" y="1844824"/>
            <a:ext cx="8229600" cy="4711539"/>
          </a:xfrm>
        </p:spPr>
        <p:txBody>
          <a:bodyPr/>
          <a:lstStyle/>
          <a:p>
            <a:pPr>
              <a:spcBef>
                <a:spcPts val="0"/>
              </a:spcBef>
              <a:spcAft>
                <a:spcPts val="1800"/>
              </a:spcAft>
            </a:pPr>
            <a:r>
              <a:rPr lang="de-DE" sz="2400" b="0" i="0" u="none" strike="noStrike" baseline="0" dirty="0">
                <a:solidFill>
                  <a:srgbClr val="000000"/>
                </a:solidFill>
              </a:rPr>
              <a:t>Bei rauchenden Patient*innen mit COPD soll bereits während eines (akut)stationären Aufenthaltes im Krankenhaus eine Tabakentwöhnung initiiert und eine anschließende ambulante Entwöhnungsbehandlung organisiert werden. 	</a:t>
            </a:r>
          </a:p>
          <a:p>
            <a:pPr>
              <a:spcBef>
                <a:spcPts val="0"/>
              </a:spcBef>
              <a:spcAft>
                <a:spcPts val="1800"/>
              </a:spcAft>
            </a:pPr>
            <a:r>
              <a:rPr lang="de-DE" sz="2400" b="0" i="0" u="none" strike="noStrike" baseline="0" dirty="0">
                <a:solidFill>
                  <a:srgbClr val="000000"/>
                </a:solidFill>
              </a:rPr>
              <a:t>Rauchenden Patient*innen mit COPD, die eine Rehabilitationsmaßnahme wahrnehmen, soll im Rahmen der Rehabilitation ein strukturiertes Entwöhnungsprogramm (kognitive Verhaltenstherapie und medikamentöse Therapie) angeboten werden. 	</a:t>
            </a:r>
          </a:p>
          <a:p>
            <a:endParaRPr lang="de-DE" dirty="0"/>
          </a:p>
        </p:txBody>
      </p:sp>
    </p:spTree>
    <p:extLst>
      <p:ext uri="{BB962C8B-B14F-4D97-AF65-F5344CB8AC3E}">
        <p14:creationId xmlns:p14="http://schemas.microsoft.com/office/powerpoint/2010/main" val="2911992949"/>
      </p:ext>
    </p:extLst>
  </p:cSld>
  <p:clrMapOvr>
    <a:masterClrMapping/>
  </p:clrMapOvr>
  <p:transition spd="slow">
    <p:wheel spokes="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C1335C-CB3C-434D-AE5E-51640C7D95F7}"/>
              </a:ext>
            </a:extLst>
          </p:cNvPr>
          <p:cNvSpPr>
            <a:spLocks noGrp="1"/>
          </p:cNvSpPr>
          <p:nvPr>
            <p:ph type="title"/>
          </p:nvPr>
        </p:nvSpPr>
        <p:spPr/>
        <p:txBody>
          <a:bodyPr/>
          <a:lstStyle/>
          <a:p>
            <a:r>
              <a:rPr lang="de-DE" dirty="0"/>
              <a:t>Tabakentwöhnung</a:t>
            </a:r>
          </a:p>
        </p:txBody>
      </p:sp>
      <p:grpSp>
        <p:nvGrpSpPr>
          <p:cNvPr id="72" name="Gruppieren 71">
            <a:extLst>
              <a:ext uri="{FF2B5EF4-FFF2-40B4-BE49-F238E27FC236}">
                <a16:creationId xmlns:a16="http://schemas.microsoft.com/office/drawing/2014/main" id="{47E5FB0D-5289-40A7-84F8-B357B45F1D19}"/>
              </a:ext>
            </a:extLst>
          </p:cNvPr>
          <p:cNvGrpSpPr/>
          <p:nvPr/>
        </p:nvGrpSpPr>
        <p:grpSpPr>
          <a:xfrm>
            <a:off x="360000" y="1676796"/>
            <a:ext cx="8604488" cy="4868646"/>
            <a:chOff x="360000" y="1676796"/>
            <a:chExt cx="8604488" cy="4868646"/>
          </a:xfrm>
        </p:grpSpPr>
        <p:grpSp>
          <p:nvGrpSpPr>
            <p:cNvPr id="36" name="Gruppieren 35">
              <a:extLst>
                <a:ext uri="{FF2B5EF4-FFF2-40B4-BE49-F238E27FC236}">
                  <a16:creationId xmlns:a16="http://schemas.microsoft.com/office/drawing/2014/main" id="{AA0FB563-1AD6-4216-B455-CD261F75D6C2}"/>
                </a:ext>
              </a:extLst>
            </p:cNvPr>
            <p:cNvGrpSpPr/>
            <p:nvPr/>
          </p:nvGrpSpPr>
          <p:grpSpPr>
            <a:xfrm>
              <a:off x="360000" y="1676796"/>
              <a:ext cx="8078226" cy="4868646"/>
              <a:chOff x="360000" y="1676796"/>
              <a:chExt cx="8078226" cy="4868646"/>
            </a:xfrm>
          </p:grpSpPr>
          <p:sp>
            <p:nvSpPr>
              <p:cNvPr id="3" name="Rechteck 2">
                <a:extLst>
                  <a:ext uri="{FF2B5EF4-FFF2-40B4-BE49-F238E27FC236}">
                    <a16:creationId xmlns:a16="http://schemas.microsoft.com/office/drawing/2014/main" id="{17D0BF14-7963-42B9-9663-C4A346D7B041}"/>
                  </a:ext>
                </a:extLst>
              </p:cNvPr>
              <p:cNvSpPr/>
              <p:nvPr/>
            </p:nvSpPr>
            <p:spPr>
              <a:xfrm>
                <a:off x="360000" y="3574015"/>
                <a:ext cx="8078226" cy="504056"/>
              </a:xfrm>
              <a:prstGeom prst="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Therapieangebot für alle rauchende Patient*innen mit COPD</a:t>
                </a:r>
              </a:p>
            </p:txBody>
          </p:sp>
          <p:sp>
            <p:nvSpPr>
              <p:cNvPr id="6" name="Rechteck 5">
                <a:extLst>
                  <a:ext uri="{FF2B5EF4-FFF2-40B4-BE49-F238E27FC236}">
                    <a16:creationId xmlns:a16="http://schemas.microsoft.com/office/drawing/2014/main" id="{C63D5502-AC84-4700-8B2B-A5A03C52DF7B}"/>
                  </a:ext>
                </a:extLst>
              </p:cNvPr>
              <p:cNvSpPr/>
              <p:nvPr/>
            </p:nvSpPr>
            <p:spPr>
              <a:xfrm>
                <a:off x="360000" y="1676796"/>
                <a:ext cx="8078226" cy="504056"/>
              </a:xfrm>
              <a:prstGeom prst="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Rauchende Patient*innen mit COPD</a:t>
                </a:r>
              </a:p>
            </p:txBody>
          </p:sp>
          <p:sp>
            <p:nvSpPr>
              <p:cNvPr id="10" name="Rechteck 9">
                <a:extLst>
                  <a:ext uri="{FF2B5EF4-FFF2-40B4-BE49-F238E27FC236}">
                    <a16:creationId xmlns:a16="http://schemas.microsoft.com/office/drawing/2014/main" id="{E9D8457C-F82E-457B-B0DB-75D23B9BC6B4}"/>
                  </a:ext>
                </a:extLst>
              </p:cNvPr>
              <p:cNvSpPr/>
              <p:nvPr/>
            </p:nvSpPr>
            <p:spPr>
              <a:xfrm>
                <a:off x="360000" y="2941871"/>
                <a:ext cx="8078226" cy="504056"/>
              </a:xfrm>
              <a:prstGeom prst="rect">
                <a:avLst/>
              </a:prstGeom>
              <a:solidFill>
                <a:schemeClr val="bg1">
                  <a:lumMod val="95000"/>
                </a:schemeClr>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Motivierende Beratung mit Darstellung der Risiken und Empfehlung des vollständigen und dauerhaften Rauchstopps</a:t>
                </a:r>
              </a:p>
            </p:txBody>
          </p:sp>
          <p:sp>
            <p:nvSpPr>
              <p:cNvPr id="12" name="Rechteck 11">
                <a:extLst>
                  <a:ext uri="{FF2B5EF4-FFF2-40B4-BE49-F238E27FC236}">
                    <a16:creationId xmlns:a16="http://schemas.microsoft.com/office/drawing/2014/main" id="{D22E91AA-0E12-4DAB-9D93-14C0DF0B2AB2}"/>
                  </a:ext>
                </a:extLst>
              </p:cNvPr>
              <p:cNvSpPr/>
              <p:nvPr/>
            </p:nvSpPr>
            <p:spPr>
              <a:xfrm>
                <a:off x="360000" y="2318489"/>
                <a:ext cx="8078226" cy="504056"/>
              </a:xfrm>
              <a:prstGeom prst="rect">
                <a:avLst/>
              </a:prstGeom>
              <a:solidFill>
                <a:schemeClr val="bg1">
                  <a:lumMod val="95000"/>
                </a:schemeClr>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Dokumentation der Rauchgewohnheiten</a:t>
                </a:r>
              </a:p>
            </p:txBody>
          </p:sp>
          <p:sp>
            <p:nvSpPr>
              <p:cNvPr id="14" name="Rechteck 13">
                <a:extLst>
                  <a:ext uri="{FF2B5EF4-FFF2-40B4-BE49-F238E27FC236}">
                    <a16:creationId xmlns:a16="http://schemas.microsoft.com/office/drawing/2014/main" id="{284826EE-EBD2-43A5-B6F6-A97D58D5AA31}"/>
                  </a:ext>
                </a:extLst>
              </p:cNvPr>
              <p:cNvSpPr/>
              <p:nvPr/>
            </p:nvSpPr>
            <p:spPr>
              <a:xfrm>
                <a:off x="360000" y="4187848"/>
                <a:ext cx="8078226" cy="504056"/>
              </a:xfrm>
              <a:prstGeom prst="rect">
                <a:avLst/>
              </a:prstGeom>
              <a:solidFill>
                <a:schemeClr val="bg1">
                  <a:lumMod val="95000"/>
                </a:schemeClr>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Einverständnis der Patient*innen</a:t>
                </a:r>
              </a:p>
            </p:txBody>
          </p:sp>
          <p:sp>
            <p:nvSpPr>
              <p:cNvPr id="16" name="Rechteck 15">
                <a:extLst>
                  <a:ext uri="{FF2B5EF4-FFF2-40B4-BE49-F238E27FC236}">
                    <a16:creationId xmlns:a16="http://schemas.microsoft.com/office/drawing/2014/main" id="{55F6665D-30E1-41E0-B278-55FC6FFC1B54}"/>
                  </a:ext>
                </a:extLst>
              </p:cNvPr>
              <p:cNvSpPr/>
              <p:nvPr/>
            </p:nvSpPr>
            <p:spPr>
              <a:xfrm>
                <a:off x="360000" y="4794966"/>
                <a:ext cx="8078226" cy="504056"/>
              </a:xfrm>
              <a:prstGeom prst="rect">
                <a:avLst/>
              </a:prstGeom>
              <a:solidFill>
                <a:schemeClr val="bg1">
                  <a:lumMod val="95000"/>
                </a:schemeClr>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Planung und Einleitung </a:t>
                </a:r>
                <a:r>
                  <a:rPr lang="de-DE" dirty="0" err="1">
                    <a:solidFill>
                      <a:schemeClr val="tx1"/>
                    </a:solidFill>
                  </a:rPr>
                  <a:t>eriner</a:t>
                </a:r>
                <a:r>
                  <a:rPr lang="de-DE" dirty="0">
                    <a:solidFill>
                      <a:schemeClr val="tx1"/>
                    </a:solidFill>
                  </a:rPr>
                  <a:t> (erneuten) kombinierten Tabakentwöhnungsmaßnahme (Verhaltenstherapeutisch und medikamentös)</a:t>
                </a:r>
              </a:p>
            </p:txBody>
          </p:sp>
          <p:sp>
            <p:nvSpPr>
              <p:cNvPr id="18" name="Rechteck 17">
                <a:extLst>
                  <a:ext uri="{FF2B5EF4-FFF2-40B4-BE49-F238E27FC236}">
                    <a16:creationId xmlns:a16="http://schemas.microsoft.com/office/drawing/2014/main" id="{1C811C47-B937-44B7-889E-9E007D457653}"/>
                  </a:ext>
                </a:extLst>
              </p:cNvPr>
              <p:cNvSpPr/>
              <p:nvPr/>
            </p:nvSpPr>
            <p:spPr>
              <a:xfrm>
                <a:off x="360000" y="5409053"/>
                <a:ext cx="8078226" cy="504056"/>
              </a:xfrm>
              <a:prstGeom prst="rect">
                <a:avLst/>
              </a:prstGeom>
              <a:solidFill>
                <a:schemeClr val="bg1">
                  <a:lumMod val="95000"/>
                </a:schemeClr>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War die Entwöhnung erfolgreich?</a:t>
                </a:r>
              </a:p>
            </p:txBody>
          </p:sp>
          <p:sp>
            <p:nvSpPr>
              <p:cNvPr id="20" name="Rechteck 19">
                <a:extLst>
                  <a:ext uri="{FF2B5EF4-FFF2-40B4-BE49-F238E27FC236}">
                    <a16:creationId xmlns:a16="http://schemas.microsoft.com/office/drawing/2014/main" id="{6AB5A75A-E2F8-44B5-BBCD-FB4F4B23D269}"/>
                  </a:ext>
                </a:extLst>
              </p:cNvPr>
              <p:cNvSpPr/>
              <p:nvPr/>
            </p:nvSpPr>
            <p:spPr>
              <a:xfrm>
                <a:off x="360000" y="6041386"/>
                <a:ext cx="8078226" cy="504056"/>
              </a:xfrm>
              <a:prstGeom prst="rect">
                <a:avLst/>
              </a:prstGeom>
              <a:solidFill>
                <a:schemeClr val="bg1">
                  <a:lumMod val="95000"/>
                </a:schemeClr>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rPr>
                  <a:t>●</a:t>
                </a:r>
                <a:r>
                  <a:rPr lang="de-DE" dirty="0">
                    <a:solidFill>
                      <a:schemeClr val="tx1"/>
                    </a:solidFill>
                  </a:rPr>
                  <a:t>   Dokumentation     </a:t>
                </a:r>
                <a:r>
                  <a:rPr lang="de-DE" sz="1200" dirty="0">
                    <a:solidFill>
                      <a:schemeClr val="tx1"/>
                    </a:solidFill>
                  </a:rPr>
                  <a:t>●</a:t>
                </a:r>
                <a:r>
                  <a:rPr lang="de-DE" dirty="0">
                    <a:solidFill>
                      <a:schemeClr val="tx1"/>
                    </a:solidFill>
                  </a:rPr>
                  <a:t>   Keine weiteren Entwöhnungsmaßnahmen</a:t>
                </a:r>
              </a:p>
            </p:txBody>
          </p:sp>
          <p:cxnSp>
            <p:nvCxnSpPr>
              <p:cNvPr id="29" name="Gerade Verbindung mit Pfeil 28">
                <a:extLst>
                  <a:ext uri="{FF2B5EF4-FFF2-40B4-BE49-F238E27FC236}">
                    <a16:creationId xmlns:a16="http://schemas.microsoft.com/office/drawing/2014/main" id="{91ADA921-8169-4C10-80E8-7E5984CF49FD}"/>
                  </a:ext>
                </a:extLst>
              </p:cNvPr>
              <p:cNvCxnSpPr>
                <a:cxnSpLocks/>
              </p:cNvCxnSpPr>
              <p:nvPr/>
            </p:nvCxnSpPr>
            <p:spPr>
              <a:xfrm>
                <a:off x="4427984" y="2180852"/>
                <a:ext cx="0" cy="13763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0" name="Gerade Verbindung mit Pfeil 29">
                <a:extLst>
                  <a:ext uri="{FF2B5EF4-FFF2-40B4-BE49-F238E27FC236}">
                    <a16:creationId xmlns:a16="http://schemas.microsoft.com/office/drawing/2014/main" id="{7AF3EEB4-6798-4DA6-91F2-E3C02DE44971}"/>
                  </a:ext>
                </a:extLst>
              </p:cNvPr>
              <p:cNvCxnSpPr/>
              <p:nvPr/>
            </p:nvCxnSpPr>
            <p:spPr>
              <a:xfrm>
                <a:off x="4427984" y="2828097"/>
                <a:ext cx="0" cy="13763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a:extLst>
                  <a:ext uri="{FF2B5EF4-FFF2-40B4-BE49-F238E27FC236}">
                    <a16:creationId xmlns:a16="http://schemas.microsoft.com/office/drawing/2014/main" id="{E078E041-0EA8-4A28-94D1-AD959EC972AB}"/>
                  </a:ext>
                </a:extLst>
              </p:cNvPr>
              <p:cNvCxnSpPr/>
              <p:nvPr/>
            </p:nvCxnSpPr>
            <p:spPr>
              <a:xfrm>
                <a:off x="4427984" y="4078071"/>
                <a:ext cx="0" cy="13763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2" name="Gerade Verbindung mit Pfeil 31">
                <a:extLst>
                  <a:ext uri="{FF2B5EF4-FFF2-40B4-BE49-F238E27FC236}">
                    <a16:creationId xmlns:a16="http://schemas.microsoft.com/office/drawing/2014/main" id="{EC122F62-E0F4-4B3B-B240-88F1800415BC}"/>
                  </a:ext>
                </a:extLst>
              </p:cNvPr>
              <p:cNvCxnSpPr/>
              <p:nvPr/>
            </p:nvCxnSpPr>
            <p:spPr>
              <a:xfrm>
                <a:off x="4427984" y="4691904"/>
                <a:ext cx="0" cy="13763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3" name="Gerade Verbindung mit Pfeil 32">
                <a:extLst>
                  <a:ext uri="{FF2B5EF4-FFF2-40B4-BE49-F238E27FC236}">
                    <a16:creationId xmlns:a16="http://schemas.microsoft.com/office/drawing/2014/main" id="{B5543F70-A287-4A69-AB65-C553299C5E9D}"/>
                  </a:ext>
                </a:extLst>
              </p:cNvPr>
              <p:cNvCxnSpPr/>
              <p:nvPr/>
            </p:nvCxnSpPr>
            <p:spPr>
              <a:xfrm>
                <a:off x="4427984" y="5271416"/>
                <a:ext cx="0" cy="1376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Gerade Verbindung mit Pfeil 33">
                <a:extLst>
                  <a:ext uri="{FF2B5EF4-FFF2-40B4-BE49-F238E27FC236}">
                    <a16:creationId xmlns:a16="http://schemas.microsoft.com/office/drawing/2014/main" id="{D65D718B-82FF-4767-9B2B-883622FAF7C5}"/>
                  </a:ext>
                </a:extLst>
              </p:cNvPr>
              <p:cNvCxnSpPr/>
              <p:nvPr/>
            </p:nvCxnSpPr>
            <p:spPr>
              <a:xfrm>
                <a:off x="4427984" y="3435379"/>
                <a:ext cx="0" cy="1376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Gerade Verbindung mit Pfeil 34">
                <a:extLst>
                  <a:ext uri="{FF2B5EF4-FFF2-40B4-BE49-F238E27FC236}">
                    <a16:creationId xmlns:a16="http://schemas.microsoft.com/office/drawing/2014/main" id="{24543CCA-331E-49D1-BBB3-DE6202B4C6D1}"/>
                  </a:ext>
                </a:extLst>
              </p:cNvPr>
              <p:cNvCxnSpPr/>
              <p:nvPr/>
            </p:nvCxnSpPr>
            <p:spPr>
              <a:xfrm>
                <a:off x="4427984" y="5903749"/>
                <a:ext cx="0" cy="13763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cxnSp>
          <p:nvCxnSpPr>
            <p:cNvPr id="45" name="Gerade Verbindung mit Pfeil 44">
              <a:extLst>
                <a:ext uri="{FF2B5EF4-FFF2-40B4-BE49-F238E27FC236}">
                  <a16:creationId xmlns:a16="http://schemas.microsoft.com/office/drawing/2014/main" id="{101AB8EF-F3C0-4335-8347-A6AC3EB3C459}"/>
                </a:ext>
              </a:extLst>
            </p:cNvPr>
            <p:cNvCxnSpPr>
              <a:cxnSpLocks/>
            </p:cNvCxnSpPr>
            <p:nvPr/>
          </p:nvCxnSpPr>
          <p:spPr>
            <a:xfrm flipH="1">
              <a:off x="8438227" y="3193899"/>
              <a:ext cx="345773"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6" name="Verbinder: gewinkelt 55">
              <a:extLst>
                <a:ext uri="{FF2B5EF4-FFF2-40B4-BE49-F238E27FC236}">
                  <a16:creationId xmlns:a16="http://schemas.microsoft.com/office/drawing/2014/main" id="{772F9A4E-BBED-4190-BE76-2871DDECD456}"/>
                </a:ext>
              </a:extLst>
            </p:cNvPr>
            <p:cNvCxnSpPr>
              <a:cxnSpLocks/>
              <a:stCxn id="18" idx="3"/>
            </p:cNvCxnSpPr>
            <p:nvPr/>
          </p:nvCxnSpPr>
          <p:spPr>
            <a:xfrm flipV="1">
              <a:off x="8438226" y="3193899"/>
              <a:ext cx="345774" cy="2467182"/>
            </a:xfrm>
            <a:prstGeom prst="bentConnector2">
              <a:avLst/>
            </a:prstGeom>
            <a:ln w="19050"/>
          </p:spPr>
          <p:style>
            <a:lnRef idx="1">
              <a:schemeClr val="accent1"/>
            </a:lnRef>
            <a:fillRef idx="0">
              <a:schemeClr val="accent1"/>
            </a:fillRef>
            <a:effectRef idx="0">
              <a:schemeClr val="accent1"/>
            </a:effectRef>
            <a:fontRef idx="minor">
              <a:schemeClr val="tx1"/>
            </a:fontRef>
          </p:style>
        </p:cxnSp>
        <p:cxnSp>
          <p:nvCxnSpPr>
            <p:cNvPr id="64" name="Gerader Verbinder 63">
              <a:extLst>
                <a:ext uri="{FF2B5EF4-FFF2-40B4-BE49-F238E27FC236}">
                  <a16:creationId xmlns:a16="http://schemas.microsoft.com/office/drawing/2014/main" id="{D240B53C-06F5-4E5F-BF7B-EA7AA996F3FD}"/>
                </a:ext>
              </a:extLst>
            </p:cNvPr>
            <p:cNvCxnSpPr>
              <a:cxnSpLocks/>
            </p:cNvCxnSpPr>
            <p:nvPr/>
          </p:nvCxnSpPr>
          <p:spPr>
            <a:xfrm>
              <a:off x="8438226" y="4468305"/>
              <a:ext cx="52626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6" name="Gerader Verbinder 65">
              <a:extLst>
                <a:ext uri="{FF2B5EF4-FFF2-40B4-BE49-F238E27FC236}">
                  <a16:creationId xmlns:a16="http://schemas.microsoft.com/office/drawing/2014/main" id="{A8A35A30-F350-4FE8-A11F-7EE6D5E16008}"/>
                </a:ext>
              </a:extLst>
            </p:cNvPr>
            <p:cNvCxnSpPr/>
            <p:nvPr/>
          </p:nvCxnSpPr>
          <p:spPr>
            <a:xfrm flipV="1">
              <a:off x="8964488" y="2677727"/>
              <a:ext cx="0" cy="179057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8" name="Gerade Verbindung mit Pfeil 67">
              <a:extLst>
                <a:ext uri="{FF2B5EF4-FFF2-40B4-BE49-F238E27FC236}">
                  <a16:creationId xmlns:a16="http://schemas.microsoft.com/office/drawing/2014/main" id="{C32A1BB0-82D1-442F-A979-693793E3B0FA}"/>
                </a:ext>
              </a:extLst>
            </p:cNvPr>
            <p:cNvCxnSpPr/>
            <p:nvPr/>
          </p:nvCxnSpPr>
          <p:spPr>
            <a:xfrm flipH="1">
              <a:off x="8438226" y="2674678"/>
              <a:ext cx="526262"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9" name="Textfeld 68">
              <a:extLst>
                <a:ext uri="{FF2B5EF4-FFF2-40B4-BE49-F238E27FC236}">
                  <a16:creationId xmlns:a16="http://schemas.microsoft.com/office/drawing/2014/main" id="{7CA52C6A-0E53-4B11-B126-39CDBE9B5C42}"/>
                </a:ext>
              </a:extLst>
            </p:cNvPr>
            <p:cNvSpPr txBox="1"/>
            <p:nvPr/>
          </p:nvSpPr>
          <p:spPr>
            <a:xfrm>
              <a:off x="8406034" y="4249430"/>
              <a:ext cx="425359" cy="246221"/>
            </a:xfrm>
            <a:prstGeom prst="rect">
              <a:avLst/>
            </a:prstGeom>
            <a:noFill/>
          </p:spPr>
          <p:txBody>
            <a:bodyPr wrap="square" rtlCol="0">
              <a:spAutoFit/>
            </a:bodyPr>
            <a:lstStyle/>
            <a:p>
              <a:r>
                <a:rPr lang="de-DE" sz="1000" dirty="0"/>
                <a:t>nein</a:t>
              </a:r>
            </a:p>
          </p:txBody>
        </p:sp>
        <p:sp>
          <p:nvSpPr>
            <p:cNvPr id="71" name="Textfeld 70">
              <a:extLst>
                <a:ext uri="{FF2B5EF4-FFF2-40B4-BE49-F238E27FC236}">
                  <a16:creationId xmlns:a16="http://schemas.microsoft.com/office/drawing/2014/main" id="{2A672F99-571E-4A6A-9501-B08A6000E959}"/>
                </a:ext>
              </a:extLst>
            </p:cNvPr>
            <p:cNvSpPr txBox="1"/>
            <p:nvPr/>
          </p:nvSpPr>
          <p:spPr>
            <a:xfrm>
              <a:off x="8398406" y="5367573"/>
              <a:ext cx="425359" cy="246221"/>
            </a:xfrm>
            <a:prstGeom prst="rect">
              <a:avLst/>
            </a:prstGeom>
            <a:noFill/>
          </p:spPr>
          <p:txBody>
            <a:bodyPr wrap="square" rtlCol="0">
              <a:spAutoFit/>
            </a:bodyPr>
            <a:lstStyle/>
            <a:p>
              <a:r>
                <a:rPr lang="de-DE" sz="1000" dirty="0"/>
                <a:t>nein</a:t>
              </a:r>
            </a:p>
          </p:txBody>
        </p:sp>
      </p:grpSp>
    </p:spTree>
    <p:extLst>
      <p:ext uri="{BB962C8B-B14F-4D97-AF65-F5344CB8AC3E}">
        <p14:creationId xmlns:p14="http://schemas.microsoft.com/office/powerpoint/2010/main" val="2554445440"/>
      </p:ext>
    </p:extLst>
  </p:cSld>
  <p:clrMapOvr>
    <a:masterClrMapping/>
  </p:clrMapOvr>
  <p:transition spd="slow">
    <p:wheel spokes="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COPD (</a:t>
            </a:r>
            <a:r>
              <a:rPr lang="de-DE" dirty="0" err="1"/>
              <a:t>chronic</a:t>
            </a:r>
            <a:r>
              <a:rPr lang="de-DE" dirty="0"/>
              <a:t> </a:t>
            </a:r>
            <a:r>
              <a:rPr lang="de-DE" dirty="0" err="1"/>
              <a:t>obstructive</a:t>
            </a:r>
            <a:r>
              <a:rPr lang="de-DE" dirty="0"/>
              <a:t> </a:t>
            </a:r>
            <a:r>
              <a:rPr lang="de-DE" dirty="0" err="1"/>
              <a:t>pulmonary</a:t>
            </a:r>
            <a:r>
              <a:rPr lang="de-DE" dirty="0"/>
              <a:t> </a:t>
            </a:r>
            <a:r>
              <a:rPr lang="de-DE" dirty="0" err="1"/>
              <a:t>disease</a:t>
            </a:r>
            <a:r>
              <a:rPr lang="de-DE" dirty="0"/>
              <a:t>)</a:t>
            </a:r>
          </a:p>
        </p:txBody>
      </p:sp>
      <p:sp>
        <p:nvSpPr>
          <p:cNvPr id="3" name="Inhaltsplatzhalter 2"/>
          <p:cNvSpPr>
            <a:spLocks noGrp="1"/>
          </p:cNvSpPr>
          <p:nvPr>
            <p:ph idx="1"/>
          </p:nvPr>
        </p:nvSpPr>
        <p:spPr>
          <a:xfrm>
            <a:off x="395536" y="1772816"/>
            <a:ext cx="8229600" cy="4525963"/>
          </a:xfrm>
        </p:spPr>
        <p:txBody>
          <a:bodyPr>
            <a:noAutofit/>
          </a:bodyPr>
          <a:lstStyle/>
          <a:p>
            <a:pPr>
              <a:spcBef>
                <a:spcPts val="0"/>
              </a:spcBef>
              <a:spcAft>
                <a:spcPts val="1200"/>
              </a:spcAft>
            </a:pPr>
            <a:r>
              <a:rPr lang="de-DE" sz="1800" dirty="0"/>
              <a:t>ist eine chronische, in der Regel progrediente Atemwegs- und Lungenerkrankung.</a:t>
            </a:r>
          </a:p>
          <a:p>
            <a:pPr>
              <a:spcBef>
                <a:spcPts val="0"/>
              </a:spcBef>
              <a:spcAft>
                <a:spcPts val="1200"/>
              </a:spcAft>
            </a:pPr>
            <a:r>
              <a:rPr lang="de-DE" sz="1800" dirty="0"/>
              <a:t>Die bestehende Atemwegsobstruktion ist nach Gabe von Bronchodilatatoren nicht vollständig reversibel.</a:t>
            </a:r>
          </a:p>
          <a:p>
            <a:pPr>
              <a:spcBef>
                <a:spcPts val="0"/>
              </a:spcBef>
              <a:spcAft>
                <a:spcPts val="1200"/>
              </a:spcAft>
            </a:pPr>
            <a:r>
              <a:rPr lang="de-DE" sz="1800" dirty="0"/>
              <a:t>Sie geht einher mit einer chronisch obstruktiven Bronchitis und/oder einem Lungenemphysem.</a:t>
            </a:r>
          </a:p>
          <a:p>
            <a:pPr>
              <a:spcBef>
                <a:spcPts val="0"/>
              </a:spcBef>
              <a:spcAft>
                <a:spcPts val="1200"/>
              </a:spcAft>
            </a:pPr>
            <a:r>
              <a:rPr lang="de-DE" sz="1800" dirty="0"/>
              <a:t>Kennzeichen der chronischen Bronchitis sind</a:t>
            </a:r>
          </a:p>
          <a:p>
            <a:pPr lvl="1" indent="-381000">
              <a:spcBef>
                <a:spcPts val="0"/>
              </a:spcBef>
              <a:spcAft>
                <a:spcPts val="1200"/>
              </a:spcAft>
              <a:buFont typeface="Wingdings" panose="05000000000000000000" pitchFamily="2" charset="2"/>
              <a:buChar char="Ø"/>
            </a:pPr>
            <a:r>
              <a:rPr lang="de-DE" sz="1800" dirty="0"/>
              <a:t>dauerhafter Husten, in der Regel mit Auswurf (über mindestens ein Jahr)</a:t>
            </a:r>
          </a:p>
          <a:p>
            <a:pPr lvl="1" indent="-381000">
              <a:spcBef>
                <a:spcPts val="0"/>
              </a:spcBef>
              <a:spcAft>
                <a:spcPts val="1200"/>
              </a:spcAft>
              <a:buFont typeface="Wingdings" panose="05000000000000000000" pitchFamily="2" charset="2"/>
              <a:buChar char="Ø"/>
            </a:pPr>
            <a:r>
              <a:rPr lang="de-DE" sz="1800" dirty="0"/>
              <a:t>permanente Atemwegsobstruktion mit oder ohne Lungenüberblähung</a:t>
            </a:r>
          </a:p>
          <a:p>
            <a:pPr>
              <a:spcBef>
                <a:spcPts val="0"/>
              </a:spcBef>
              <a:spcAft>
                <a:spcPts val="1200"/>
              </a:spcAft>
            </a:pPr>
            <a:r>
              <a:rPr lang="de-DE" sz="1800" dirty="0"/>
              <a:t>Charakteristikum des Lungenemphysems ist eine Abnahme der Gasaustauschfläche der Lunge. </a:t>
            </a:r>
          </a:p>
          <a:p>
            <a:pPr>
              <a:spcBef>
                <a:spcPts val="0"/>
              </a:spcBef>
              <a:spcAft>
                <a:spcPts val="1200"/>
              </a:spcAft>
            </a:pPr>
            <a:r>
              <a:rPr lang="de-DE" sz="1800" dirty="0"/>
              <a:t>Ausmaß von Obstruktion, Lungenüberblähung und Gasaustauschstörung können unabhängig voneinander variieren. </a:t>
            </a:r>
          </a:p>
        </p:txBody>
      </p:sp>
    </p:spTree>
    <p:extLst>
      <p:ext uri="{BB962C8B-B14F-4D97-AF65-F5344CB8AC3E}">
        <p14:creationId xmlns:p14="http://schemas.microsoft.com/office/powerpoint/2010/main" val="10044968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2F771C5-24AE-419E-BCE7-715F63EDF3FD}"/>
              </a:ext>
            </a:extLst>
          </p:cNvPr>
          <p:cNvSpPr>
            <a:spLocks noGrp="1"/>
          </p:cNvSpPr>
          <p:nvPr>
            <p:ph type="ctrTitle"/>
          </p:nvPr>
        </p:nvSpPr>
        <p:spPr/>
        <p:txBody>
          <a:bodyPr>
            <a:normAutofit/>
          </a:bodyPr>
          <a:lstStyle/>
          <a:p>
            <a:r>
              <a:rPr lang="de-DE" dirty="0">
                <a:solidFill>
                  <a:srgbClr val="0070C0"/>
                </a:solidFill>
                <a:latin typeface="+mn-lt"/>
              </a:rPr>
              <a:t>n</a:t>
            </a:r>
            <a:r>
              <a:rPr lang="de-DE" i="0" u="none" strike="noStrike" baseline="0" dirty="0">
                <a:solidFill>
                  <a:srgbClr val="0070C0"/>
                </a:solidFill>
                <a:latin typeface="+mn-lt"/>
              </a:rPr>
              <a:t>icht-medikamentöse Therapie </a:t>
            </a:r>
            <a:endParaRPr lang="de-DE" dirty="0">
              <a:solidFill>
                <a:srgbClr val="0070C0"/>
              </a:solidFill>
              <a:latin typeface="+mn-lt"/>
            </a:endParaRPr>
          </a:p>
        </p:txBody>
      </p:sp>
    </p:spTree>
    <p:extLst>
      <p:ext uri="{BB962C8B-B14F-4D97-AF65-F5344CB8AC3E}">
        <p14:creationId xmlns:p14="http://schemas.microsoft.com/office/powerpoint/2010/main" val="42002304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311287-8AA1-4B1A-9B39-7B1EBFE93D12}"/>
              </a:ext>
            </a:extLst>
          </p:cNvPr>
          <p:cNvSpPr>
            <a:spLocks noGrp="1"/>
          </p:cNvSpPr>
          <p:nvPr>
            <p:ph type="title"/>
          </p:nvPr>
        </p:nvSpPr>
        <p:spPr/>
        <p:txBody>
          <a:bodyPr>
            <a:normAutofit/>
          </a:bodyPr>
          <a:lstStyle/>
          <a:p>
            <a:r>
              <a:rPr lang="de-DE" dirty="0"/>
              <a:t>körperliches Training </a:t>
            </a:r>
          </a:p>
        </p:txBody>
      </p:sp>
      <p:sp>
        <p:nvSpPr>
          <p:cNvPr id="3" name="Inhaltsplatzhalter 2">
            <a:extLst>
              <a:ext uri="{FF2B5EF4-FFF2-40B4-BE49-F238E27FC236}">
                <a16:creationId xmlns:a16="http://schemas.microsoft.com/office/drawing/2014/main" id="{7DF93DB6-B77F-4F4D-9D10-4F8181AB8FEE}"/>
              </a:ext>
            </a:extLst>
          </p:cNvPr>
          <p:cNvSpPr>
            <a:spLocks noGrp="1"/>
          </p:cNvSpPr>
          <p:nvPr>
            <p:ph idx="1"/>
          </p:nvPr>
        </p:nvSpPr>
        <p:spPr>
          <a:xfrm>
            <a:off x="457200" y="1988840"/>
            <a:ext cx="8229600" cy="4680520"/>
          </a:xfrm>
        </p:spPr>
        <p:txBody>
          <a:bodyPr>
            <a:noAutofit/>
          </a:bodyPr>
          <a:lstStyle/>
          <a:p>
            <a:pPr>
              <a:spcBef>
                <a:spcPts val="0"/>
              </a:spcBef>
              <a:spcAft>
                <a:spcPts val="1800"/>
              </a:spcAft>
            </a:pPr>
            <a:r>
              <a:rPr lang="de-DE" sz="2400" dirty="0"/>
              <a:t>Alle Patient*innen mit COPD sollen unabhängig vom Krankheitsstadium über die hohe Relevanz und den Nutzen von körperlicher Aktivität im Alltag und von körperlichem Training aufgeklärt und über deren positiven Einfluss auf den Verlauf der Erkrankung informiert werden.</a:t>
            </a:r>
          </a:p>
          <a:p>
            <a:pPr>
              <a:spcBef>
                <a:spcPts val="0"/>
              </a:spcBef>
              <a:spcAft>
                <a:spcPts val="1800"/>
              </a:spcAft>
            </a:pPr>
            <a:r>
              <a:rPr lang="de-DE" sz="2400" dirty="0"/>
              <a:t>Mögliche Ängste/Barrieren, die Ausübung von körperlicher Aktivität im Alltag und von körperlichem Training betreffend, sollen aktiv angesprochen und ggf. Lösungsansätze gesucht werden.</a:t>
            </a:r>
          </a:p>
        </p:txBody>
      </p:sp>
    </p:spTree>
    <p:extLst>
      <p:ext uri="{BB962C8B-B14F-4D97-AF65-F5344CB8AC3E}">
        <p14:creationId xmlns:p14="http://schemas.microsoft.com/office/powerpoint/2010/main" val="2655475917"/>
      </p:ext>
    </p:extLst>
  </p:cSld>
  <p:clrMapOvr>
    <a:masterClrMapping/>
  </p:clrMapOvr>
  <p:transition spd="slow">
    <p:wheel spokes="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87EEA1-4BEB-4B40-8773-71231790F9B9}"/>
              </a:ext>
            </a:extLst>
          </p:cNvPr>
          <p:cNvSpPr>
            <a:spLocks noGrp="1"/>
          </p:cNvSpPr>
          <p:nvPr>
            <p:ph type="title"/>
          </p:nvPr>
        </p:nvSpPr>
        <p:spPr/>
        <p:txBody>
          <a:bodyPr>
            <a:normAutofit/>
          </a:bodyPr>
          <a:lstStyle/>
          <a:p>
            <a:r>
              <a:rPr lang="de-DE" dirty="0">
                <a:solidFill>
                  <a:srgbClr val="0070C0"/>
                </a:solidFill>
                <a:latin typeface="+mn-lt"/>
              </a:rPr>
              <a:t>k</a:t>
            </a:r>
            <a:r>
              <a:rPr lang="de-DE" i="0" u="none" strike="noStrike" baseline="0" dirty="0">
                <a:solidFill>
                  <a:srgbClr val="0070C0"/>
                </a:solidFill>
                <a:latin typeface="+mn-lt"/>
              </a:rPr>
              <a:t>örperliches Training </a:t>
            </a:r>
            <a:endParaRPr lang="de-DE" dirty="0">
              <a:solidFill>
                <a:srgbClr val="0070C0"/>
              </a:solidFill>
            </a:endParaRPr>
          </a:p>
        </p:txBody>
      </p:sp>
      <p:sp>
        <p:nvSpPr>
          <p:cNvPr id="3" name="Inhaltsplatzhalter 2">
            <a:extLst>
              <a:ext uri="{FF2B5EF4-FFF2-40B4-BE49-F238E27FC236}">
                <a16:creationId xmlns:a16="http://schemas.microsoft.com/office/drawing/2014/main" id="{EA3691C5-CD16-4D30-ACBF-C9AD7FF773C3}"/>
              </a:ext>
            </a:extLst>
          </p:cNvPr>
          <p:cNvSpPr>
            <a:spLocks noGrp="1"/>
          </p:cNvSpPr>
          <p:nvPr>
            <p:ph idx="1"/>
          </p:nvPr>
        </p:nvSpPr>
        <p:spPr>
          <a:xfrm>
            <a:off x="457200" y="1916832"/>
            <a:ext cx="8229600" cy="4525963"/>
          </a:xfrm>
        </p:spPr>
        <p:txBody>
          <a:bodyPr>
            <a:normAutofit fontScale="92500" lnSpcReduction="10000"/>
          </a:bodyPr>
          <a:lstStyle/>
          <a:p>
            <a:pPr>
              <a:lnSpc>
                <a:spcPct val="110000"/>
              </a:lnSpc>
              <a:spcBef>
                <a:spcPts val="0"/>
              </a:spcBef>
              <a:spcAft>
                <a:spcPts val="1200"/>
              </a:spcAft>
            </a:pPr>
            <a:r>
              <a:rPr lang="de-DE" sz="2600" dirty="0"/>
              <a:t>Bei allen Patient*innen mit COPD soll das Ausmaß der körperlichen Aktivität regelmäßig erfragt werden. Sie sollen ggf. zu mehr körperlicher Aktivität motiviert und beraten werden.</a:t>
            </a:r>
          </a:p>
          <a:p>
            <a:pPr>
              <a:lnSpc>
                <a:spcPct val="110000"/>
              </a:lnSpc>
              <a:spcBef>
                <a:spcPts val="0"/>
              </a:spcBef>
              <a:spcAft>
                <a:spcPts val="1200"/>
              </a:spcAft>
            </a:pPr>
            <a:r>
              <a:rPr lang="de-DE" sz="2600" dirty="0"/>
              <a:t>Patient*innen mit COPD soll ein an die individuellen Voraussetzungen angepasstes, angeleitetes körperliches Training empfohlen werden.</a:t>
            </a:r>
          </a:p>
          <a:p>
            <a:pPr>
              <a:lnSpc>
                <a:spcPct val="110000"/>
              </a:lnSpc>
              <a:spcBef>
                <a:spcPts val="0"/>
              </a:spcBef>
              <a:spcAft>
                <a:spcPts val="1200"/>
              </a:spcAft>
            </a:pPr>
            <a:r>
              <a:rPr lang="de-DE" sz="2600" dirty="0"/>
              <a:t>Patient*innen mit COPD, die zu selbstständiger sportlicher Aktivität nicht in der Lage sind, sollte Rehabilitationssport</a:t>
            </a:r>
            <a:br>
              <a:rPr lang="de-DE" sz="2600" dirty="0"/>
            </a:br>
            <a:r>
              <a:rPr lang="de-DE" sz="2600" dirty="0"/>
              <a:t>(z. B. Lungensport) empfohlen und verordnet werden.</a:t>
            </a:r>
          </a:p>
          <a:p>
            <a:pPr marL="0" indent="0">
              <a:buNone/>
            </a:pPr>
            <a:endParaRPr lang="de-DE" dirty="0"/>
          </a:p>
        </p:txBody>
      </p:sp>
    </p:spTree>
    <p:extLst>
      <p:ext uri="{BB962C8B-B14F-4D97-AF65-F5344CB8AC3E}">
        <p14:creationId xmlns:p14="http://schemas.microsoft.com/office/powerpoint/2010/main" val="3270807076"/>
      </p:ext>
    </p:extLst>
  </p:cSld>
  <p:clrMapOvr>
    <a:masterClrMapping/>
  </p:clrMapOvr>
  <p:transition spd="slow">
    <p:wheel spokes="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15F35D-45FF-4C36-B354-AAE4C134F4A0}"/>
              </a:ext>
            </a:extLst>
          </p:cNvPr>
          <p:cNvSpPr>
            <a:spLocks noGrp="1"/>
          </p:cNvSpPr>
          <p:nvPr>
            <p:ph type="title"/>
          </p:nvPr>
        </p:nvSpPr>
        <p:spPr/>
        <p:txBody>
          <a:bodyPr/>
          <a:lstStyle/>
          <a:p>
            <a:r>
              <a:rPr lang="de-DE" dirty="0"/>
              <a:t>Trainings-Barrieren</a:t>
            </a:r>
          </a:p>
        </p:txBody>
      </p:sp>
      <p:sp>
        <p:nvSpPr>
          <p:cNvPr id="3" name="Inhaltsplatzhalter 2">
            <a:extLst>
              <a:ext uri="{FF2B5EF4-FFF2-40B4-BE49-F238E27FC236}">
                <a16:creationId xmlns:a16="http://schemas.microsoft.com/office/drawing/2014/main" id="{8FF2BED0-F01B-433A-A092-5BFD48EF80A0}"/>
              </a:ext>
            </a:extLst>
          </p:cNvPr>
          <p:cNvSpPr>
            <a:spLocks noGrp="1"/>
          </p:cNvSpPr>
          <p:nvPr>
            <p:ph idx="1"/>
          </p:nvPr>
        </p:nvSpPr>
        <p:spPr>
          <a:xfrm>
            <a:off x="457200" y="1916832"/>
            <a:ext cx="8229600" cy="4680520"/>
          </a:xfrm>
        </p:spPr>
        <p:txBody>
          <a:bodyPr>
            <a:noAutofit/>
          </a:bodyPr>
          <a:lstStyle/>
          <a:p>
            <a:pPr>
              <a:spcBef>
                <a:spcPts val="0"/>
              </a:spcBef>
              <a:spcAft>
                <a:spcPts val="1200"/>
              </a:spcAft>
            </a:pPr>
            <a:r>
              <a:rPr lang="de-DE" sz="2200" dirty="0"/>
              <a:t>Angst vor Dyspnoe bei Belastung, Bewegungsangst</a:t>
            </a:r>
          </a:p>
          <a:p>
            <a:pPr>
              <a:spcBef>
                <a:spcPts val="0"/>
              </a:spcBef>
              <a:spcAft>
                <a:spcPts val="1200"/>
              </a:spcAft>
            </a:pPr>
            <a:r>
              <a:rPr lang="de-DE" sz="2200" dirty="0"/>
              <a:t>Bewegungseinschränkungen (z. B. Arthritis, Arthrose, Herz-Kreislauf-Erkrankungen, Schwindel, Wahrnehmungsstörungen)</a:t>
            </a:r>
          </a:p>
          <a:p>
            <a:pPr>
              <a:spcBef>
                <a:spcPts val="0"/>
              </a:spcBef>
              <a:spcAft>
                <a:spcPts val="1200"/>
              </a:spcAft>
            </a:pPr>
            <a:r>
              <a:rPr lang="de-DE" sz="2200" dirty="0"/>
              <a:t>psychische Störungen (z. B. Angst, Depression) und Belastungen</a:t>
            </a:r>
          </a:p>
          <a:p>
            <a:pPr>
              <a:spcBef>
                <a:spcPts val="0"/>
              </a:spcBef>
              <a:spcAft>
                <a:spcPts val="1200"/>
              </a:spcAft>
            </a:pPr>
            <a:r>
              <a:rPr lang="de-DE" sz="2200" dirty="0"/>
              <a:t>Übergewicht</a:t>
            </a:r>
          </a:p>
          <a:p>
            <a:pPr>
              <a:spcBef>
                <a:spcPts val="0"/>
              </a:spcBef>
              <a:spcAft>
                <a:spcPts val="1200"/>
              </a:spcAft>
            </a:pPr>
            <a:r>
              <a:rPr lang="de-DE" sz="2200" dirty="0"/>
              <a:t>allgemeine Antriebslosigkeit</a:t>
            </a:r>
          </a:p>
          <a:p>
            <a:pPr>
              <a:spcBef>
                <a:spcPts val="0"/>
              </a:spcBef>
              <a:spcAft>
                <a:spcPts val="1200"/>
              </a:spcAft>
            </a:pPr>
            <a:r>
              <a:rPr lang="de-DE" sz="2200" dirty="0"/>
              <a:t>Unerfahrenheit bzgl. Training, eingeschränkte Gesundheitskompetenz</a:t>
            </a:r>
          </a:p>
          <a:p>
            <a:pPr>
              <a:spcBef>
                <a:spcPts val="0"/>
              </a:spcBef>
              <a:spcAft>
                <a:spcPts val="1200"/>
              </a:spcAft>
            </a:pPr>
            <a:r>
              <a:rPr lang="de-DE" sz="2200" dirty="0"/>
              <a:t>soziales Umfeld (z. B. pflegebedürftige Angehörige)</a:t>
            </a:r>
          </a:p>
          <a:p>
            <a:pPr>
              <a:spcBef>
                <a:spcPts val="0"/>
              </a:spcBef>
              <a:spcAft>
                <a:spcPts val="1200"/>
              </a:spcAft>
            </a:pPr>
            <a:r>
              <a:rPr lang="de-DE" sz="2200" dirty="0"/>
              <a:t>Angst vor Ansteckung</a:t>
            </a:r>
          </a:p>
        </p:txBody>
      </p:sp>
    </p:spTree>
    <p:extLst>
      <p:ext uri="{BB962C8B-B14F-4D97-AF65-F5344CB8AC3E}">
        <p14:creationId xmlns:p14="http://schemas.microsoft.com/office/powerpoint/2010/main" val="1692043084"/>
      </p:ext>
    </p:extLst>
  </p:cSld>
  <p:clrMapOvr>
    <a:masterClrMapping/>
  </p:clrMapOvr>
  <p:transition spd="slow">
    <p:wheel spokes="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FF7257-B776-44D6-94BC-4733B411F5FE}"/>
              </a:ext>
            </a:extLst>
          </p:cNvPr>
          <p:cNvSpPr>
            <a:spLocks noGrp="1"/>
          </p:cNvSpPr>
          <p:nvPr>
            <p:ph type="title"/>
          </p:nvPr>
        </p:nvSpPr>
        <p:spPr/>
        <p:txBody>
          <a:bodyPr/>
          <a:lstStyle/>
          <a:p>
            <a:r>
              <a:rPr lang="de-DE" dirty="0"/>
              <a:t>weitere Informationen</a:t>
            </a:r>
          </a:p>
        </p:txBody>
      </p:sp>
      <p:sp>
        <p:nvSpPr>
          <p:cNvPr id="5" name="Textfeld 4">
            <a:extLst>
              <a:ext uri="{FF2B5EF4-FFF2-40B4-BE49-F238E27FC236}">
                <a16:creationId xmlns:a16="http://schemas.microsoft.com/office/drawing/2014/main" id="{BA972342-084D-43C5-9C60-70D148148D99}"/>
              </a:ext>
            </a:extLst>
          </p:cNvPr>
          <p:cNvSpPr txBox="1"/>
          <p:nvPr/>
        </p:nvSpPr>
        <p:spPr>
          <a:xfrm>
            <a:off x="5220072" y="5698122"/>
            <a:ext cx="3240360" cy="646331"/>
          </a:xfrm>
          <a:prstGeom prst="rect">
            <a:avLst/>
          </a:prstGeom>
          <a:noFill/>
        </p:spPr>
        <p:txBody>
          <a:bodyPr wrap="square" rtlCol="0">
            <a:spAutoFit/>
          </a:bodyPr>
          <a:lstStyle/>
          <a:p>
            <a:r>
              <a:rPr lang="de-DE" dirty="0"/>
              <a:t>Pneumologie </a:t>
            </a:r>
            <a:br>
              <a:rPr lang="de-DE" dirty="0"/>
            </a:br>
            <a:r>
              <a:rPr lang="de-DE" dirty="0"/>
              <a:t>DOI: 10.1055/a-1224-6024</a:t>
            </a:r>
            <a:endParaRPr lang="de-DE" dirty="0">
              <a:solidFill>
                <a:srgbClr val="C00000"/>
              </a:solidFill>
            </a:endParaRPr>
          </a:p>
        </p:txBody>
      </p:sp>
      <p:sp>
        <p:nvSpPr>
          <p:cNvPr id="3" name="Textfeld 2">
            <a:extLst>
              <a:ext uri="{FF2B5EF4-FFF2-40B4-BE49-F238E27FC236}">
                <a16:creationId xmlns:a16="http://schemas.microsoft.com/office/drawing/2014/main" id="{C564D11A-1691-4C66-95C9-35631FA1CA06}"/>
              </a:ext>
            </a:extLst>
          </p:cNvPr>
          <p:cNvSpPr txBox="1"/>
          <p:nvPr/>
        </p:nvSpPr>
        <p:spPr>
          <a:xfrm>
            <a:off x="7807746" y="-7838"/>
            <a:ext cx="1336254" cy="369332"/>
          </a:xfrm>
          <a:prstGeom prst="rect">
            <a:avLst/>
          </a:prstGeom>
          <a:noFill/>
        </p:spPr>
        <p:txBody>
          <a:bodyPr wrap="square" rtlCol="0">
            <a:spAutoFit/>
          </a:bodyPr>
          <a:lstStyle/>
          <a:p>
            <a:r>
              <a:rPr lang="de-DE" dirty="0">
                <a:solidFill>
                  <a:schemeClr val="bg1"/>
                </a:solidFill>
              </a:rPr>
              <a:t>Ergänzung</a:t>
            </a:r>
          </a:p>
        </p:txBody>
      </p:sp>
      <p:pic>
        <p:nvPicPr>
          <p:cNvPr id="6" name="Grafik 5">
            <a:extLst>
              <a:ext uri="{FF2B5EF4-FFF2-40B4-BE49-F238E27FC236}">
                <a16:creationId xmlns:a16="http://schemas.microsoft.com/office/drawing/2014/main" id="{518CDAB9-89C1-451B-B66F-95190A82569C}"/>
              </a:ext>
            </a:extLst>
          </p:cNvPr>
          <p:cNvPicPr>
            <a:picLocks noChangeAspect="1"/>
          </p:cNvPicPr>
          <p:nvPr/>
        </p:nvPicPr>
        <p:blipFill>
          <a:blip r:embed="rId2"/>
          <a:stretch>
            <a:fillRect/>
          </a:stretch>
        </p:blipFill>
        <p:spPr>
          <a:xfrm>
            <a:off x="80262" y="2348880"/>
            <a:ext cx="9001125" cy="3209925"/>
          </a:xfrm>
          <a:prstGeom prst="rect">
            <a:avLst/>
          </a:prstGeom>
        </p:spPr>
      </p:pic>
    </p:spTree>
    <p:extLst>
      <p:ext uri="{BB962C8B-B14F-4D97-AF65-F5344CB8AC3E}">
        <p14:creationId xmlns:p14="http://schemas.microsoft.com/office/powerpoint/2010/main" val="883344691"/>
      </p:ext>
    </p:extLst>
  </p:cSld>
  <p:clrMapOvr>
    <a:masterClrMapping/>
  </p:clrMapOvr>
  <p:transition spd="slow">
    <p:wheel spokes="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42BD0E-5F39-4445-A935-D120A1A30E35}"/>
              </a:ext>
            </a:extLst>
          </p:cNvPr>
          <p:cNvSpPr>
            <a:spLocks noGrp="1"/>
          </p:cNvSpPr>
          <p:nvPr>
            <p:ph type="title"/>
          </p:nvPr>
        </p:nvSpPr>
        <p:spPr/>
        <p:txBody>
          <a:bodyPr/>
          <a:lstStyle/>
          <a:p>
            <a:r>
              <a:rPr lang="de-DE" dirty="0"/>
              <a:t>häusliche Trainingstherapie</a:t>
            </a:r>
          </a:p>
        </p:txBody>
      </p:sp>
      <p:sp>
        <p:nvSpPr>
          <p:cNvPr id="3" name="Inhaltsplatzhalter 2">
            <a:extLst>
              <a:ext uri="{FF2B5EF4-FFF2-40B4-BE49-F238E27FC236}">
                <a16:creationId xmlns:a16="http://schemas.microsoft.com/office/drawing/2014/main" id="{A4A1E8D6-DFCF-4675-A45E-66DE5DD001C9}"/>
              </a:ext>
            </a:extLst>
          </p:cNvPr>
          <p:cNvSpPr>
            <a:spLocks noGrp="1"/>
          </p:cNvSpPr>
          <p:nvPr>
            <p:ph idx="1"/>
          </p:nvPr>
        </p:nvSpPr>
        <p:spPr>
          <a:xfrm>
            <a:off x="683568" y="2030400"/>
            <a:ext cx="8003232" cy="4525963"/>
          </a:xfrm>
        </p:spPr>
        <p:txBody>
          <a:bodyPr>
            <a:normAutofit/>
          </a:bodyPr>
          <a:lstStyle/>
          <a:p>
            <a:pPr marL="0" indent="0">
              <a:lnSpc>
                <a:spcPts val="4100"/>
              </a:lnSpc>
              <a:buNone/>
            </a:pPr>
            <a:r>
              <a:rPr lang="de-DE" sz="2800" dirty="0"/>
              <a:t>Patient*innen mit COPD, welche ein körperliches Training nicht außerhalb ihrer Wohnung wahrnehmen können, soll eine individuell angepasste, supervidierte und motivierende häusliche Trainingstherapie angeboten werden, mit der Zielsetzung der möglichst eigenständigen Weiterführung.</a:t>
            </a:r>
          </a:p>
        </p:txBody>
      </p:sp>
    </p:spTree>
    <p:extLst>
      <p:ext uri="{BB962C8B-B14F-4D97-AF65-F5344CB8AC3E}">
        <p14:creationId xmlns:p14="http://schemas.microsoft.com/office/powerpoint/2010/main" val="294595086"/>
      </p:ext>
    </p:extLst>
  </p:cSld>
  <p:clrMapOvr>
    <a:masterClrMapping/>
  </p:clrMapOvr>
  <p:transition spd="slow">
    <p:wheel spokes="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5D5EA4-F498-43D2-BEAC-B3F26B43785E}"/>
              </a:ext>
            </a:extLst>
          </p:cNvPr>
          <p:cNvSpPr>
            <a:spLocks noGrp="1"/>
          </p:cNvSpPr>
          <p:nvPr>
            <p:ph type="title"/>
          </p:nvPr>
        </p:nvSpPr>
        <p:spPr/>
        <p:txBody>
          <a:bodyPr/>
          <a:lstStyle/>
          <a:p>
            <a:r>
              <a:rPr lang="de-DE" dirty="0"/>
              <a:t>Atemphysiotherapie</a:t>
            </a:r>
          </a:p>
        </p:txBody>
      </p:sp>
      <p:sp>
        <p:nvSpPr>
          <p:cNvPr id="3" name="Inhaltsplatzhalter 2">
            <a:extLst>
              <a:ext uri="{FF2B5EF4-FFF2-40B4-BE49-F238E27FC236}">
                <a16:creationId xmlns:a16="http://schemas.microsoft.com/office/drawing/2014/main" id="{4FEB46B1-FEB1-453A-8699-1597D4C66703}"/>
              </a:ext>
            </a:extLst>
          </p:cNvPr>
          <p:cNvSpPr>
            <a:spLocks noGrp="1"/>
          </p:cNvSpPr>
          <p:nvPr>
            <p:ph idx="1"/>
          </p:nvPr>
        </p:nvSpPr>
        <p:spPr>
          <a:xfrm>
            <a:off x="457200" y="1844824"/>
            <a:ext cx="8229600" cy="4711539"/>
          </a:xfrm>
        </p:spPr>
        <p:txBody>
          <a:bodyPr>
            <a:normAutofit/>
          </a:bodyPr>
          <a:lstStyle/>
          <a:p>
            <a:pPr marL="0" indent="0">
              <a:lnSpc>
                <a:spcPct val="110000"/>
              </a:lnSpc>
              <a:spcBef>
                <a:spcPts val="0"/>
              </a:spcBef>
              <a:spcAft>
                <a:spcPts val="1200"/>
              </a:spcAft>
              <a:buNone/>
            </a:pPr>
            <a:r>
              <a:rPr lang="de-DE" sz="2400" dirty="0"/>
              <a:t>Selbsthilfetechniken bei Atemnot sollen allen Patient*innen mit COPD im Rahmen von Schulungen, Lungensport, physiotherapeutischen oder rehabilitativen Interventionen vermittelt werden.</a:t>
            </a:r>
          </a:p>
          <a:p>
            <a:pPr marL="0" indent="0">
              <a:spcBef>
                <a:spcPts val="0"/>
              </a:spcBef>
              <a:spcAft>
                <a:spcPts val="600"/>
              </a:spcAft>
              <a:buNone/>
            </a:pPr>
            <a:r>
              <a:rPr lang="de-DE" sz="2400" dirty="0"/>
              <a:t>Beispiele:</a:t>
            </a:r>
          </a:p>
          <a:p>
            <a:pPr>
              <a:spcBef>
                <a:spcPts val="0"/>
              </a:spcBef>
              <a:spcAft>
                <a:spcPts val="600"/>
              </a:spcAft>
            </a:pPr>
            <a:r>
              <a:rPr lang="de-DE" sz="2400" dirty="0"/>
              <a:t>dosierte Lippenbremse</a:t>
            </a:r>
          </a:p>
          <a:p>
            <a:pPr>
              <a:spcBef>
                <a:spcPts val="0"/>
              </a:spcBef>
              <a:spcAft>
                <a:spcPts val="600"/>
              </a:spcAft>
            </a:pPr>
            <a:r>
              <a:rPr lang="de-DE" sz="2400" dirty="0"/>
              <a:t>Atmungserleichternde Körperstellungen mit</a:t>
            </a:r>
          </a:p>
          <a:p>
            <a:pPr marL="984250" lvl="1" indent="-623888">
              <a:spcBef>
                <a:spcPts val="0"/>
              </a:spcBef>
              <a:spcAft>
                <a:spcPts val="600"/>
              </a:spcAft>
              <a:buFont typeface="Wingdings" panose="05000000000000000000" pitchFamily="2" charset="2"/>
              <a:buChar char="Ø"/>
            </a:pPr>
            <a:r>
              <a:rPr lang="de-DE" sz="2400" dirty="0"/>
              <a:t>Vorbeugung des Oberkörpers</a:t>
            </a:r>
          </a:p>
          <a:p>
            <a:pPr marL="984250" lvl="1" indent="-623888">
              <a:lnSpc>
                <a:spcPct val="110000"/>
              </a:lnSpc>
              <a:spcBef>
                <a:spcPts val="0"/>
              </a:spcBef>
              <a:spcAft>
                <a:spcPts val="1200"/>
              </a:spcAft>
              <a:buFont typeface="Wingdings" panose="05000000000000000000" pitchFamily="2" charset="2"/>
              <a:buChar char="Ø"/>
            </a:pPr>
            <a:r>
              <a:rPr lang="de-DE" sz="2400" dirty="0"/>
              <a:t>Abstützen der Arme</a:t>
            </a:r>
          </a:p>
        </p:txBody>
      </p:sp>
    </p:spTree>
    <p:extLst>
      <p:ext uri="{BB962C8B-B14F-4D97-AF65-F5344CB8AC3E}">
        <p14:creationId xmlns:p14="http://schemas.microsoft.com/office/powerpoint/2010/main" val="2688175019"/>
      </p:ext>
    </p:extLst>
  </p:cSld>
  <p:clrMapOvr>
    <a:masterClrMapping/>
  </p:clrMapOvr>
  <p:transition spd="slow">
    <p:wheel spokes="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8C5F38-220A-48BD-A29E-D1B708A5E5C9}"/>
              </a:ext>
            </a:extLst>
          </p:cNvPr>
          <p:cNvSpPr>
            <a:spLocks noGrp="1"/>
          </p:cNvSpPr>
          <p:nvPr>
            <p:ph type="title"/>
          </p:nvPr>
        </p:nvSpPr>
        <p:spPr/>
        <p:txBody>
          <a:bodyPr/>
          <a:lstStyle/>
          <a:p>
            <a:r>
              <a:rPr lang="de-DE" dirty="0"/>
              <a:t>Empfehlungen/Statements</a:t>
            </a:r>
          </a:p>
        </p:txBody>
      </p:sp>
      <p:sp>
        <p:nvSpPr>
          <p:cNvPr id="3" name="Inhaltsplatzhalter 2">
            <a:extLst>
              <a:ext uri="{FF2B5EF4-FFF2-40B4-BE49-F238E27FC236}">
                <a16:creationId xmlns:a16="http://schemas.microsoft.com/office/drawing/2014/main" id="{D0DA6FED-2796-4287-8F78-079DC03273DE}"/>
              </a:ext>
            </a:extLst>
          </p:cNvPr>
          <p:cNvSpPr>
            <a:spLocks noGrp="1"/>
          </p:cNvSpPr>
          <p:nvPr>
            <p:ph idx="1"/>
          </p:nvPr>
        </p:nvSpPr>
        <p:spPr>
          <a:xfrm>
            <a:off x="457200" y="1772816"/>
            <a:ext cx="8229600" cy="4783547"/>
          </a:xfrm>
        </p:spPr>
        <p:txBody>
          <a:bodyPr>
            <a:normAutofit/>
          </a:bodyPr>
          <a:lstStyle/>
          <a:p>
            <a:pPr marL="0" indent="0">
              <a:spcBef>
                <a:spcPts val="0"/>
              </a:spcBef>
              <a:spcAft>
                <a:spcPts val="1200"/>
              </a:spcAft>
              <a:buNone/>
            </a:pPr>
            <a:r>
              <a:rPr lang="de-DE" sz="2400" dirty="0"/>
              <a:t>COPD-Patient*innen sollten atemphysiotherapeutische Interventionen angeboten werden bei</a:t>
            </a:r>
          </a:p>
          <a:p>
            <a:pPr>
              <a:spcBef>
                <a:spcPts val="0"/>
              </a:spcBef>
              <a:spcAft>
                <a:spcPts val="1200"/>
              </a:spcAft>
            </a:pPr>
            <a:r>
              <a:rPr lang="de-DE" sz="2400" dirty="0"/>
              <a:t>Einschränkung von Lebensqualität und Aktivitäten des täglichen Lebens durch Atemnot</a:t>
            </a:r>
          </a:p>
          <a:p>
            <a:pPr>
              <a:spcBef>
                <a:spcPts val="0"/>
              </a:spcBef>
              <a:spcAft>
                <a:spcPts val="1200"/>
              </a:spcAft>
            </a:pPr>
            <a:r>
              <a:rPr lang="de-DE" sz="2400" dirty="0"/>
              <a:t>Nichtausreichen der Vermittlung allgemeiner Selbsthilfetechniken zur Symptomreduktion</a:t>
            </a:r>
          </a:p>
          <a:p>
            <a:pPr>
              <a:spcBef>
                <a:spcPts val="0"/>
              </a:spcBef>
              <a:spcAft>
                <a:spcPts val="1200"/>
              </a:spcAft>
            </a:pPr>
            <a:r>
              <a:rPr lang="de-DE" sz="2400" dirty="0"/>
              <a:t>zur Sekretmobilisation </a:t>
            </a:r>
          </a:p>
          <a:p>
            <a:pPr>
              <a:spcBef>
                <a:spcPts val="0"/>
              </a:spcBef>
              <a:spcAft>
                <a:spcPts val="1200"/>
              </a:spcAft>
            </a:pPr>
            <a:r>
              <a:rPr lang="de-DE" sz="2400" dirty="0"/>
              <a:t>zur Erhöhung der Belastbarkeit, wenn ein körperliches Training nicht in ausreichendem Umfang möglich ist.</a:t>
            </a:r>
          </a:p>
        </p:txBody>
      </p:sp>
    </p:spTree>
    <p:extLst>
      <p:ext uri="{BB962C8B-B14F-4D97-AF65-F5344CB8AC3E}">
        <p14:creationId xmlns:p14="http://schemas.microsoft.com/office/powerpoint/2010/main" val="2494583737"/>
      </p:ext>
    </p:extLst>
  </p:cSld>
  <p:clrMapOvr>
    <a:masterClrMapping/>
  </p:clrMapOvr>
  <p:transition spd="slow">
    <p:wheel spokes="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3A13E-6DE6-4ACE-AFB1-DEE06007D664}"/>
              </a:ext>
            </a:extLst>
          </p:cNvPr>
          <p:cNvSpPr>
            <a:spLocks noGrp="1"/>
          </p:cNvSpPr>
          <p:nvPr>
            <p:ph type="title"/>
          </p:nvPr>
        </p:nvSpPr>
        <p:spPr/>
        <p:txBody>
          <a:bodyPr/>
          <a:lstStyle/>
          <a:p>
            <a:r>
              <a:rPr lang="de-DE" dirty="0"/>
              <a:t>Atemphysiotherapie</a:t>
            </a:r>
          </a:p>
        </p:txBody>
      </p:sp>
      <p:sp>
        <p:nvSpPr>
          <p:cNvPr id="3" name="Inhaltsplatzhalter 2">
            <a:extLst>
              <a:ext uri="{FF2B5EF4-FFF2-40B4-BE49-F238E27FC236}">
                <a16:creationId xmlns:a16="http://schemas.microsoft.com/office/drawing/2014/main" id="{F53BE14A-1381-4DE8-A746-05727BB4232C}"/>
              </a:ext>
            </a:extLst>
          </p:cNvPr>
          <p:cNvSpPr>
            <a:spLocks noGrp="1"/>
          </p:cNvSpPr>
          <p:nvPr>
            <p:ph idx="1"/>
          </p:nvPr>
        </p:nvSpPr>
        <p:spPr>
          <a:xfrm>
            <a:off x="457200" y="1793596"/>
            <a:ext cx="8229600" cy="3939660"/>
          </a:xfrm>
        </p:spPr>
        <p:txBody>
          <a:bodyPr>
            <a:noAutofit/>
          </a:bodyPr>
          <a:lstStyle/>
          <a:p>
            <a:r>
              <a:rPr lang="de-DE" sz="2600" dirty="0"/>
              <a:t>Selbsthilfetechniken können bei gegebener Indikation mit Hilfsmitteln (PEP-, OPEP-Geräte) kombiniert werden.</a:t>
            </a:r>
          </a:p>
          <a:p>
            <a:r>
              <a:rPr lang="de-DE" sz="2600" dirty="0"/>
              <a:t>Viele der in Deutschland angewendeten atemphysiotherapeutischen Interventionen sind in den „Empfehlungen zur Atemphysiotherapie“ der Deutschen Atemwegsliga e. V. beschrieben </a:t>
            </a:r>
          </a:p>
          <a:p>
            <a:r>
              <a:rPr lang="de-DE" sz="2600" dirty="0"/>
              <a:t>Schulungsvideos z.B. unter </a:t>
            </a:r>
            <a:br>
              <a:rPr lang="de-DE" sz="2600" dirty="0"/>
            </a:br>
            <a:r>
              <a:rPr lang="de-DE" sz="2600" dirty="0">
                <a:hlinkClick r:id="rId2"/>
              </a:rPr>
              <a:t>https://www.youtube.com/c/AtemwegsligaDe/playlists</a:t>
            </a:r>
            <a:r>
              <a:rPr lang="de-DE" sz="2600" dirty="0"/>
              <a:t> (nichtmedikamentöse Therapie)</a:t>
            </a:r>
          </a:p>
        </p:txBody>
      </p:sp>
      <p:pic>
        <p:nvPicPr>
          <p:cNvPr id="4" name="Grafik 3">
            <a:extLst>
              <a:ext uri="{FF2B5EF4-FFF2-40B4-BE49-F238E27FC236}">
                <a16:creationId xmlns:a16="http://schemas.microsoft.com/office/drawing/2014/main" id="{E0244ACF-C342-4EE4-A39A-A69E0867D8C6}"/>
              </a:ext>
            </a:extLst>
          </p:cNvPr>
          <p:cNvPicPr>
            <a:picLocks noChangeAspect="1"/>
          </p:cNvPicPr>
          <p:nvPr/>
        </p:nvPicPr>
        <p:blipFill>
          <a:blip r:embed="rId3"/>
          <a:stretch>
            <a:fillRect/>
          </a:stretch>
        </p:blipFill>
        <p:spPr>
          <a:xfrm>
            <a:off x="6732240" y="5301208"/>
            <a:ext cx="1758702" cy="1338143"/>
          </a:xfrm>
          <a:prstGeom prst="rect">
            <a:avLst/>
          </a:prstGeom>
        </p:spPr>
      </p:pic>
      <p:sp>
        <p:nvSpPr>
          <p:cNvPr id="5" name="Textfeld 4">
            <a:extLst>
              <a:ext uri="{FF2B5EF4-FFF2-40B4-BE49-F238E27FC236}">
                <a16:creationId xmlns:a16="http://schemas.microsoft.com/office/drawing/2014/main" id="{F2627EFA-CEEA-4248-A627-6B47F8588DD3}"/>
              </a:ext>
            </a:extLst>
          </p:cNvPr>
          <p:cNvSpPr txBox="1"/>
          <p:nvPr/>
        </p:nvSpPr>
        <p:spPr>
          <a:xfrm>
            <a:off x="457200" y="6093296"/>
            <a:ext cx="4042792" cy="461665"/>
          </a:xfrm>
          <a:prstGeom prst="rect">
            <a:avLst/>
          </a:prstGeom>
          <a:noFill/>
        </p:spPr>
        <p:txBody>
          <a:bodyPr wrap="square" rtlCol="0">
            <a:spAutoFit/>
          </a:bodyPr>
          <a:lstStyle/>
          <a:p>
            <a:r>
              <a:rPr lang="de-DE" sz="1200" dirty="0"/>
              <a:t>* </a:t>
            </a:r>
            <a:r>
              <a:rPr lang="de-DE" sz="1200" b="0" i="0" u="none" strike="noStrike" baseline="0" dirty="0">
                <a:solidFill>
                  <a:srgbClr val="000000"/>
                </a:solidFill>
              </a:rPr>
              <a:t>Weise S, Kardos P., Empfehlungen zur Atemphysiotherapie. 3rd </a:t>
            </a:r>
            <a:r>
              <a:rPr lang="de-DE" sz="1200" b="0" i="0" u="none" strike="noStrike" baseline="0" dirty="0" err="1">
                <a:solidFill>
                  <a:srgbClr val="000000"/>
                </a:solidFill>
              </a:rPr>
              <a:t>ed</a:t>
            </a:r>
            <a:r>
              <a:rPr lang="de-DE" sz="1200" b="0" i="0" u="none" strike="noStrike" baseline="0" dirty="0">
                <a:solidFill>
                  <a:srgbClr val="000000"/>
                </a:solidFill>
              </a:rPr>
              <a:t>. München: </a:t>
            </a:r>
            <a:r>
              <a:rPr lang="de-DE" sz="1200" b="0" i="0" u="none" strike="noStrike" baseline="0" dirty="0" err="1">
                <a:solidFill>
                  <a:srgbClr val="000000"/>
                </a:solidFill>
              </a:rPr>
              <a:t>Dustri</a:t>
            </a:r>
            <a:r>
              <a:rPr lang="de-DE" sz="1200" b="0" i="0" u="none" strike="noStrike" baseline="0" dirty="0">
                <a:solidFill>
                  <a:srgbClr val="000000"/>
                </a:solidFill>
              </a:rPr>
              <a:t>-Verl. Feistle; 2019.</a:t>
            </a:r>
            <a:endParaRPr lang="de-DE" sz="1200" dirty="0"/>
          </a:p>
        </p:txBody>
      </p:sp>
      <p:sp>
        <p:nvSpPr>
          <p:cNvPr id="6" name="Textfeld 5">
            <a:extLst>
              <a:ext uri="{FF2B5EF4-FFF2-40B4-BE49-F238E27FC236}">
                <a16:creationId xmlns:a16="http://schemas.microsoft.com/office/drawing/2014/main" id="{CA9DF3B9-A858-4322-BEA1-9CF891A57CC4}"/>
              </a:ext>
            </a:extLst>
          </p:cNvPr>
          <p:cNvSpPr txBox="1"/>
          <p:nvPr/>
        </p:nvSpPr>
        <p:spPr>
          <a:xfrm>
            <a:off x="7807746" y="-7838"/>
            <a:ext cx="1336254" cy="369332"/>
          </a:xfrm>
          <a:prstGeom prst="rect">
            <a:avLst/>
          </a:prstGeom>
          <a:noFill/>
        </p:spPr>
        <p:txBody>
          <a:bodyPr wrap="square" rtlCol="0">
            <a:spAutoFit/>
          </a:bodyPr>
          <a:lstStyle/>
          <a:p>
            <a:r>
              <a:rPr lang="de-DE" dirty="0">
                <a:solidFill>
                  <a:schemeClr val="bg1"/>
                </a:solidFill>
              </a:rPr>
              <a:t>Ergänzung</a:t>
            </a:r>
          </a:p>
        </p:txBody>
      </p:sp>
    </p:spTree>
    <p:extLst>
      <p:ext uri="{BB962C8B-B14F-4D97-AF65-F5344CB8AC3E}">
        <p14:creationId xmlns:p14="http://schemas.microsoft.com/office/powerpoint/2010/main" val="2882656622"/>
      </p:ext>
    </p:extLst>
  </p:cSld>
  <p:clrMapOvr>
    <a:masterClrMapping/>
  </p:clrMapOvr>
  <p:transition spd="slow">
    <p:wheel spokes="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1FF86E-148B-427D-BFAE-8D8F9DD74273}"/>
              </a:ext>
            </a:extLst>
          </p:cNvPr>
          <p:cNvSpPr>
            <a:spLocks noGrp="1"/>
          </p:cNvSpPr>
          <p:nvPr>
            <p:ph type="title"/>
          </p:nvPr>
        </p:nvSpPr>
        <p:spPr/>
        <p:txBody>
          <a:bodyPr>
            <a:normAutofit fontScale="90000"/>
          </a:bodyPr>
          <a:lstStyle/>
          <a:p>
            <a:r>
              <a:rPr lang="de-DE" dirty="0"/>
              <a:t>Patientenschulung und Selbstmanagement</a:t>
            </a:r>
          </a:p>
        </p:txBody>
      </p:sp>
      <p:sp>
        <p:nvSpPr>
          <p:cNvPr id="3" name="Inhaltsplatzhalter 2">
            <a:extLst>
              <a:ext uri="{FF2B5EF4-FFF2-40B4-BE49-F238E27FC236}">
                <a16:creationId xmlns:a16="http://schemas.microsoft.com/office/drawing/2014/main" id="{A5FA46AE-1227-44CA-BD88-8E29EC4D1DCB}"/>
              </a:ext>
            </a:extLst>
          </p:cNvPr>
          <p:cNvSpPr>
            <a:spLocks noGrp="1"/>
          </p:cNvSpPr>
          <p:nvPr>
            <p:ph idx="1"/>
          </p:nvPr>
        </p:nvSpPr>
        <p:spPr/>
        <p:txBody>
          <a:bodyPr>
            <a:normAutofit/>
          </a:bodyPr>
          <a:lstStyle/>
          <a:p>
            <a:pPr>
              <a:spcBef>
                <a:spcPts val="0"/>
              </a:spcBef>
              <a:spcAft>
                <a:spcPts val="1200"/>
              </a:spcAft>
            </a:pPr>
            <a:r>
              <a:rPr lang="de-DE" sz="2800" dirty="0"/>
              <a:t>Allen Patient*innen mit COPD soll ein strukturiertes, evaluiertes und zielgruppen-spezifisches Schulungsprogramm, z. B. COBRA, empfohlen und vermittelt werden. Die Behandelnden sollen regelhaft zur Teilnahme motivieren.</a:t>
            </a:r>
          </a:p>
          <a:p>
            <a:pPr>
              <a:spcBef>
                <a:spcPts val="0"/>
              </a:spcBef>
              <a:spcAft>
                <a:spcPts val="1200"/>
              </a:spcAft>
            </a:pPr>
            <a:r>
              <a:rPr lang="de-DE" sz="2800" dirty="0"/>
              <a:t>Nachschulungen sollen nach spätestens zwei Jahren angeboten werden</a:t>
            </a:r>
          </a:p>
        </p:txBody>
      </p:sp>
    </p:spTree>
    <p:extLst>
      <p:ext uri="{BB962C8B-B14F-4D97-AF65-F5344CB8AC3E}">
        <p14:creationId xmlns:p14="http://schemas.microsoft.com/office/powerpoint/2010/main" val="1334923254"/>
      </p:ext>
    </p:extLst>
  </p:cSld>
  <p:clrMapOvr>
    <a:masterClrMapping/>
  </p:clrMapOvr>
  <p:transition spd="slow">
    <p:wheel spokes="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12F240-2833-4BD4-B3BB-DAA3BBB159C5}"/>
              </a:ext>
            </a:extLst>
          </p:cNvPr>
          <p:cNvSpPr>
            <a:spLocks noGrp="1"/>
          </p:cNvSpPr>
          <p:nvPr>
            <p:ph type="title"/>
          </p:nvPr>
        </p:nvSpPr>
        <p:spPr/>
        <p:txBody>
          <a:bodyPr/>
          <a:lstStyle/>
          <a:p>
            <a:r>
              <a:rPr lang="de-DE" dirty="0"/>
              <a:t>Exazerbation</a:t>
            </a:r>
          </a:p>
        </p:txBody>
      </p:sp>
      <p:sp>
        <p:nvSpPr>
          <p:cNvPr id="3" name="Inhaltsplatzhalter 2">
            <a:extLst>
              <a:ext uri="{FF2B5EF4-FFF2-40B4-BE49-F238E27FC236}">
                <a16:creationId xmlns:a16="http://schemas.microsoft.com/office/drawing/2014/main" id="{0ACDF12A-D23A-40A0-82EB-F457B16C2DD7}"/>
              </a:ext>
            </a:extLst>
          </p:cNvPr>
          <p:cNvSpPr>
            <a:spLocks noGrp="1"/>
          </p:cNvSpPr>
          <p:nvPr>
            <p:ph idx="1"/>
          </p:nvPr>
        </p:nvSpPr>
        <p:spPr/>
        <p:txBody>
          <a:bodyPr>
            <a:normAutofit/>
          </a:bodyPr>
          <a:lstStyle/>
          <a:p>
            <a:pPr>
              <a:spcBef>
                <a:spcPts val="0"/>
              </a:spcBef>
              <a:spcAft>
                <a:spcPts val="1200"/>
              </a:spcAft>
            </a:pPr>
            <a:r>
              <a:rPr lang="de-DE" sz="2400" dirty="0"/>
              <a:t>akute, mindestens 2 Tage anhaltende Verschlechterung der respiratorischen Symptome Atemnot, Husten und/oder Auswurf</a:t>
            </a:r>
          </a:p>
          <a:p>
            <a:pPr>
              <a:spcBef>
                <a:spcPts val="0"/>
              </a:spcBef>
              <a:spcAft>
                <a:spcPts val="1200"/>
              </a:spcAft>
            </a:pPr>
            <a:r>
              <a:rPr lang="de-DE" sz="2400" dirty="0"/>
              <a:t>Notwendigkeit einer Intensivierung der COPD-Therapie</a:t>
            </a:r>
          </a:p>
          <a:p>
            <a:pPr>
              <a:spcBef>
                <a:spcPts val="0"/>
              </a:spcBef>
              <a:spcAft>
                <a:spcPts val="1200"/>
              </a:spcAft>
            </a:pPr>
            <a:r>
              <a:rPr lang="de-DE" sz="2400" dirty="0"/>
              <a:t>Häufigste Ursache: entzündlich bedingte, stärkere Bronchokonstriktion und/oder Schleimproduktion mit Überblähung</a:t>
            </a:r>
          </a:p>
          <a:p>
            <a:pPr>
              <a:spcBef>
                <a:spcPts val="0"/>
              </a:spcBef>
              <a:spcAft>
                <a:spcPts val="1200"/>
              </a:spcAft>
            </a:pPr>
            <a:r>
              <a:rPr lang="de-DE" sz="2400" dirty="0"/>
              <a:t>klinisch: Zunahme von Dyspnoe, Husten, </a:t>
            </a:r>
            <a:r>
              <a:rPr lang="de-DE" sz="2400" dirty="0" err="1"/>
              <a:t>Sputumvolumen</a:t>
            </a:r>
            <a:r>
              <a:rPr lang="de-DE" sz="2400" dirty="0"/>
              <a:t> und/oder </a:t>
            </a:r>
            <a:r>
              <a:rPr lang="de-DE" sz="2400" dirty="0" err="1"/>
              <a:t>Sputumpurulenz</a:t>
            </a:r>
            <a:endParaRPr lang="de-DE" sz="2400" dirty="0"/>
          </a:p>
        </p:txBody>
      </p:sp>
    </p:spTree>
    <p:extLst>
      <p:ext uri="{BB962C8B-B14F-4D97-AF65-F5344CB8AC3E}">
        <p14:creationId xmlns:p14="http://schemas.microsoft.com/office/powerpoint/2010/main" val="249809076"/>
      </p:ext>
    </p:extLst>
  </p:cSld>
  <p:clrMapOvr>
    <a:masterClrMapping/>
  </p:clrMapOvr>
  <p:transition spd="slow">
    <p:wheel spokes="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9E9F5C-68AF-494F-AA58-A1E2B93CD0F7}"/>
              </a:ext>
            </a:extLst>
          </p:cNvPr>
          <p:cNvSpPr>
            <a:spLocks noGrp="1"/>
          </p:cNvSpPr>
          <p:nvPr>
            <p:ph type="title"/>
          </p:nvPr>
        </p:nvSpPr>
        <p:spPr/>
        <p:txBody>
          <a:bodyPr/>
          <a:lstStyle/>
          <a:p>
            <a:r>
              <a:rPr lang="de-DE" dirty="0"/>
              <a:t>Ernährung</a:t>
            </a:r>
          </a:p>
        </p:txBody>
      </p:sp>
      <p:sp>
        <p:nvSpPr>
          <p:cNvPr id="3" name="Inhaltsplatzhalter 2">
            <a:extLst>
              <a:ext uri="{FF2B5EF4-FFF2-40B4-BE49-F238E27FC236}">
                <a16:creationId xmlns:a16="http://schemas.microsoft.com/office/drawing/2014/main" id="{3A0ECE3B-0488-4149-A3F5-B4168FACEED6}"/>
              </a:ext>
            </a:extLst>
          </p:cNvPr>
          <p:cNvSpPr>
            <a:spLocks noGrp="1"/>
          </p:cNvSpPr>
          <p:nvPr>
            <p:ph idx="1"/>
          </p:nvPr>
        </p:nvSpPr>
        <p:spPr/>
        <p:txBody>
          <a:bodyPr>
            <a:normAutofit/>
          </a:bodyPr>
          <a:lstStyle/>
          <a:p>
            <a:pPr>
              <a:spcBef>
                <a:spcPts val="0"/>
              </a:spcBef>
              <a:spcAft>
                <a:spcPts val="1200"/>
              </a:spcAft>
            </a:pPr>
            <a:r>
              <a:rPr lang="de-DE" sz="2800" dirty="0"/>
              <a:t>Krankheitsbedingt untergewichtigen Patient*innen mit COPD soll eine ausgewogene hochkalorische Nahrungsergänzung zur Erhöhung des Körpergewichtes empfohlen werden.</a:t>
            </a:r>
          </a:p>
          <a:p>
            <a:pPr marL="0" indent="0">
              <a:spcBef>
                <a:spcPts val="0"/>
              </a:spcBef>
              <a:spcAft>
                <a:spcPts val="1200"/>
              </a:spcAft>
              <a:buNone/>
            </a:pPr>
            <a:endParaRPr lang="de-DE" sz="1200" dirty="0"/>
          </a:p>
          <a:p>
            <a:pPr>
              <a:spcBef>
                <a:spcPts val="0"/>
              </a:spcBef>
              <a:spcAft>
                <a:spcPts val="1200"/>
              </a:spcAft>
            </a:pPr>
            <a:r>
              <a:rPr lang="de-DE" sz="2800" dirty="0"/>
              <a:t>Untergewichtige oder adipöse Patient*innen mit COPD sollen eine Ernährungsberatung erhalten.</a:t>
            </a:r>
          </a:p>
        </p:txBody>
      </p:sp>
    </p:spTree>
    <p:extLst>
      <p:ext uri="{BB962C8B-B14F-4D97-AF65-F5344CB8AC3E}">
        <p14:creationId xmlns:p14="http://schemas.microsoft.com/office/powerpoint/2010/main" val="636729523"/>
      </p:ext>
    </p:extLst>
  </p:cSld>
  <p:clrMapOvr>
    <a:masterClrMapping/>
  </p:clrMapOvr>
  <p:transition spd="slow">
    <p:wheel spokes="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41AA00-133D-4D18-91D1-9D69BC72A48E}"/>
              </a:ext>
            </a:extLst>
          </p:cNvPr>
          <p:cNvSpPr>
            <a:spLocks noGrp="1"/>
          </p:cNvSpPr>
          <p:nvPr>
            <p:ph type="title"/>
          </p:nvPr>
        </p:nvSpPr>
        <p:spPr/>
        <p:txBody>
          <a:bodyPr/>
          <a:lstStyle/>
          <a:p>
            <a:r>
              <a:rPr lang="de-DE" dirty="0"/>
              <a:t>Ergotherapie und Hilfsmittelberatung</a:t>
            </a:r>
          </a:p>
        </p:txBody>
      </p:sp>
      <p:sp>
        <p:nvSpPr>
          <p:cNvPr id="3" name="Inhaltsplatzhalter 2">
            <a:extLst>
              <a:ext uri="{FF2B5EF4-FFF2-40B4-BE49-F238E27FC236}">
                <a16:creationId xmlns:a16="http://schemas.microsoft.com/office/drawing/2014/main" id="{D2B10780-7510-49CA-BA5D-415B1AD41588}"/>
              </a:ext>
            </a:extLst>
          </p:cNvPr>
          <p:cNvSpPr>
            <a:spLocks noGrp="1"/>
          </p:cNvSpPr>
          <p:nvPr>
            <p:ph idx="1"/>
          </p:nvPr>
        </p:nvSpPr>
        <p:spPr>
          <a:xfrm>
            <a:off x="466025" y="1772816"/>
            <a:ext cx="8229600" cy="4525963"/>
          </a:xfrm>
        </p:spPr>
        <p:txBody>
          <a:bodyPr>
            <a:normAutofit/>
          </a:bodyPr>
          <a:lstStyle/>
          <a:p>
            <a:pPr>
              <a:spcBef>
                <a:spcPts val="0"/>
              </a:spcBef>
              <a:spcAft>
                <a:spcPts val="1200"/>
              </a:spcAft>
            </a:pPr>
            <a:r>
              <a:rPr lang="de-DE" sz="2400" dirty="0"/>
              <a:t>Ergotherapie ist fester Bestandteil der strukturierten pneumologischen Rehabilitation.</a:t>
            </a:r>
          </a:p>
          <a:p>
            <a:pPr>
              <a:spcBef>
                <a:spcPts val="0"/>
              </a:spcBef>
              <a:spcAft>
                <a:spcPts val="1200"/>
              </a:spcAft>
            </a:pPr>
            <a:r>
              <a:rPr lang="de-DE" sz="2400" b="0" i="0" u="none" strike="noStrike" baseline="0" dirty="0">
                <a:solidFill>
                  <a:srgbClr val="000000"/>
                </a:solidFill>
              </a:rPr>
              <a:t>Die Verordnung einer Ergotherapie im Rahmen der ambulanten Versorgung ist sinnvoll, wenn Patient*innen im Alltag krankheitsbedingt im Bereich ihrer Aktivitäten und Teilhabe eingeschränkt sind. </a:t>
            </a:r>
          </a:p>
          <a:p>
            <a:pPr>
              <a:spcBef>
                <a:spcPts val="0"/>
              </a:spcBef>
              <a:spcAft>
                <a:spcPts val="1200"/>
              </a:spcAft>
            </a:pPr>
            <a:r>
              <a:rPr lang="de-DE" sz="2400" dirty="0">
                <a:solidFill>
                  <a:srgbClr val="000000"/>
                </a:solidFill>
              </a:rPr>
              <a:t>beispielhafte Inhalte:</a:t>
            </a:r>
          </a:p>
          <a:p>
            <a:pPr lvl="1">
              <a:spcBef>
                <a:spcPts val="0"/>
              </a:spcBef>
              <a:spcAft>
                <a:spcPts val="1200"/>
              </a:spcAft>
              <a:buFont typeface="Wingdings" panose="05000000000000000000" pitchFamily="2" charset="2"/>
              <a:buChar char="Ø"/>
            </a:pPr>
            <a:r>
              <a:rPr lang="de-DE" sz="2000" dirty="0">
                <a:solidFill>
                  <a:srgbClr val="000000"/>
                </a:solidFill>
              </a:rPr>
              <a:t>Neustrukturierung des Alltags</a:t>
            </a:r>
          </a:p>
          <a:p>
            <a:pPr lvl="1">
              <a:spcBef>
                <a:spcPts val="0"/>
              </a:spcBef>
              <a:spcAft>
                <a:spcPts val="1200"/>
              </a:spcAft>
              <a:buFont typeface="Wingdings" panose="05000000000000000000" pitchFamily="2" charset="2"/>
              <a:buChar char="Ø"/>
            </a:pPr>
            <a:r>
              <a:rPr lang="de-DE" sz="2000" dirty="0">
                <a:solidFill>
                  <a:srgbClr val="000000"/>
                </a:solidFill>
              </a:rPr>
              <a:t>Anpassung von häuslicher Umgebung / Arbeitsplatz</a:t>
            </a:r>
          </a:p>
          <a:p>
            <a:pPr lvl="1">
              <a:spcBef>
                <a:spcPts val="0"/>
              </a:spcBef>
              <a:spcAft>
                <a:spcPts val="1200"/>
              </a:spcAft>
              <a:buFont typeface="Wingdings" panose="05000000000000000000" pitchFamily="2" charset="2"/>
              <a:buChar char="Ø"/>
            </a:pPr>
            <a:r>
              <a:rPr lang="de-DE" sz="2000" dirty="0">
                <a:solidFill>
                  <a:srgbClr val="000000"/>
                </a:solidFill>
              </a:rPr>
              <a:t>Hilfsmittelberatung</a:t>
            </a:r>
            <a:endParaRPr lang="de-DE" sz="2000" dirty="0"/>
          </a:p>
        </p:txBody>
      </p:sp>
    </p:spTree>
    <p:extLst>
      <p:ext uri="{BB962C8B-B14F-4D97-AF65-F5344CB8AC3E}">
        <p14:creationId xmlns:p14="http://schemas.microsoft.com/office/powerpoint/2010/main" val="2588137226"/>
      </p:ext>
    </p:extLst>
  </p:cSld>
  <p:clrMapOvr>
    <a:masterClrMapping/>
  </p:clrMapOvr>
  <p:transition spd="slow">
    <p:wheel spokes="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6F6873C-79EE-444F-9582-7DD5FCBEB8A7}"/>
              </a:ext>
            </a:extLst>
          </p:cNvPr>
          <p:cNvSpPr>
            <a:spLocks noGrp="1"/>
          </p:cNvSpPr>
          <p:nvPr>
            <p:ph type="ctrTitle"/>
          </p:nvPr>
        </p:nvSpPr>
        <p:spPr/>
        <p:txBody>
          <a:bodyPr/>
          <a:lstStyle/>
          <a:p>
            <a:r>
              <a:rPr lang="de-DE" dirty="0"/>
              <a:t>LTOT und NIV</a:t>
            </a:r>
          </a:p>
        </p:txBody>
      </p:sp>
    </p:spTree>
    <p:extLst>
      <p:ext uri="{BB962C8B-B14F-4D97-AF65-F5344CB8AC3E}">
        <p14:creationId xmlns:p14="http://schemas.microsoft.com/office/powerpoint/2010/main" val="36715110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3FA13E-8C3E-446D-AD2B-CFB0395D5149}"/>
              </a:ext>
            </a:extLst>
          </p:cNvPr>
          <p:cNvSpPr>
            <a:spLocks noGrp="1"/>
          </p:cNvSpPr>
          <p:nvPr>
            <p:ph type="title"/>
          </p:nvPr>
        </p:nvSpPr>
        <p:spPr/>
        <p:txBody>
          <a:bodyPr/>
          <a:lstStyle/>
          <a:p>
            <a:r>
              <a:rPr lang="de-DE" dirty="0"/>
              <a:t>LTOT und NIV</a:t>
            </a:r>
          </a:p>
        </p:txBody>
      </p:sp>
      <p:sp>
        <p:nvSpPr>
          <p:cNvPr id="3" name="Inhaltsplatzhalter 2">
            <a:extLst>
              <a:ext uri="{FF2B5EF4-FFF2-40B4-BE49-F238E27FC236}">
                <a16:creationId xmlns:a16="http://schemas.microsoft.com/office/drawing/2014/main" id="{B0889521-F34D-4351-9AFE-DBB11D8273B4}"/>
              </a:ext>
            </a:extLst>
          </p:cNvPr>
          <p:cNvSpPr>
            <a:spLocks noGrp="1"/>
          </p:cNvSpPr>
          <p:nvPr>
            <p:ph idx="1"/>
          </p:nvPr>
        </p:nvSpPr>
        <p:spPr>
          <a:xfrm>
            <a:off x="827584" y="2030400"/>
            <a:ext cx="7859216" cy="4525963"/>
          </a:xfrm>
        </p:spPr>
        <p:txBody>
          <a:bodyPr/>
          <a:lstStyle/>
          <a:p>
            <a:pPr marL="0" indent="0">
              <a:lnSpc>
                <a:spcPts val="4200"/>
              </a:lnSpc>
              <a:buNone/>
            </a:pPr>
            <a:r>
              <a:rPr lang="de-DE" dirty="0"/>
              <a:t>Vor Einleitung einer Langzeit-Sauerstofftherapie (LTOT)-Inhalation von zusätzlichem 0</a:t>
            </a:r>
            <a:r>
              <a:rPr lang="de-DE" baseline="-25000" dirty="0"/>
              <a:t>2</a:t>
            </a:r>
            <a:r>
              <a:rPr lang="de-DE" dirty="0"/>
              <a:t> über mindestens </a:t>
            </a:r>
            <a:br>
              <a:rPr lang="de-DE" dirty="0"/>
            </a:br>
            <a:r>
              <a:rPr lang="de-DE" dirty="0"/>
              <a:t>15 Stunden/Tag- oder einer außerklinischen nichtinvasiven Beatmung (NIV) soll allen rauchenden Patient*innen mit COPD erneut und dringlich die Tabakentwöhnung angeboten werden.</a:t>
            </a:r>
          </a:p>
        </p:txBody>
      </p:sp>
    </p:spTree>
    <p:extLst>
      <p:ext uri="{BB962C8B-B14F-4D97-AF65-F5344CB8AC3E}">
        <p14:creationId xmlns:p14="http://schemas.microsoft.com/office/powerpoint/2010/main" val="2402683606"/>
      </p:ext>
    </p:extLst>
  </p:cSld>
  <p:clrMapOvr>
    <a:masterClrMapping/>
  </p:clrMapOvr>
  <p:transition spd="slow">
    <p:wheel spokes="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02D631-46D1-4A56-855D-A717CE09610A}"/>
              </a:ext>
            </a:extLst>
          </p:cNvPr>
          <p:cNvSpPr>
            <a:spLocks noGrp="1"/>
          </p:cNvSpPr>
          <p:nvPr>
            <p:ph type="title"/>
          </p:nvPr>
        </p:nvSpPr>
        <p:spPr/>
        <p:txBody>
          <a:bodyPr/>
          <a:lstStyle/>
          <a:p>
            <a:r>
              <a:rPr lang="de-DE" dirty="0"/>
              <a:t>LTOT-Indikationen</a:t>
            </a:r>
          </a:p>
        </p:txBody>
      </p:sp>
      <p:sp>
        <p:nvSpPr>
          <p:cNvPr id="3" name="Inhaltsplatzhalter 2">
            <a:extLst>
              <a:ext uri="{FF2B5EF4-FFF2-40B4-BE49-F238E27FC236}">
                <a16:creationId xmlns:a16="http://schemas.microsoft.com/office/drawing/2014/main" id="{251D815B-4E28-46E8-9E63-35E5B94BC357}"/>
              </a:ext>
            </a:extLst>
          </p:cNvPr>
          <p:cNvSpPr>
            <a:spLocks noGrp="1"/>
          </p:cNvSpPr>
          <p:nvPr>
            <p:ph idx="1"/>
          </p:nvPr>
        </p:nvSpPr>
        <p:spPr>
          <a:xfrm>
            <a:off x="466025" y="1694011"/>
            <a:ext cx="8229600" cy="4525963"/>
          </a:xfrm>
        </p:spPr>
        <p:txBody>
          <a:bodyPr>
            <a:normAutofit fontScale="92500" lnSpcReduction="10000"/>
          </a:bodyPr>
          <a:lstStyle/>
          <a:p>
            <a:pPr>
              <a:lnSpc>
                <a:spcPct val="120000"/>
              </a:lnSpc>
              <a:spcBef>
                <a:spcPts val="0"/>
              </a:spcBef>
              <a:spcAft>
                <a:spcPts val="600"/>
              </a:spcAft>
            </a:pPr>
            <a:r>
              <a:rPr lang="de-DE" sz="2800" dirty="0"/>
              <a:t>Patient*innen mit stabiler COPD und chronisch </a:t>
            </a:r>
            <a:r>
              <a:rPr lang="de-DE" sz="2800" dirty="0" err="1"/>
              <a:t>hypoxämischer</a:t>
            </a:r>
            <a:r>
              <a:rPr lang="de-DE" sz="2800" dirty="0"/>
              <a:t> respiratorischen Insuffizienz soll eine Langzeit-Sauerstofftherapie empfohlen werden bei</a:t>
            </a:r>
          </a:p>
          <a:p>
            <a:pPr lvl="1" indent="-382588">
              <a:lnSpc>
                <a:spcPct val="120000"/>
              </a:lnSpc>
              <a:spcBef>
                <a:spcPts val="0"/>
              </a:spcBef>
              <a:spcAft>
                <a:spcPts val="600"/>
              </a:spcAft>
              <a:buFont typeface="Wingdings" panose="05000000000000000000" pitchFamily="2" charset="2"/>
              <a:buChar char="Ø"/>
            </a:pPr>
            <a:r>
              <a:rPr lang="de-DE" sz="2600" dirty="0"/>
              <a:t>wiederholt gemessenem pO</a:t>
            </a:r>
            <a:r>
              <a:rPr lang="de-DE" sz="2600" baseline="-25000" dirty="0"/>
              <a:t>2</a:t>
            </a:r>
            <a:r>
              <a:rPr lang="de-DE" sz="2600" dirty="0"/>
              <a:t> ≤ 55mmHg in Ruhe unter adäquater medikamentöser Therapie</a:t>
            </a:r>
          </a:p>
          <a:p>
            <a:pPr lvl="1" indent="-382588">
              <a:lnSpc>
                <a:spcPct val="120000"/>
              </a:lnSpc>
              <a:spcBef>
                <a:spcPts val="0"/>
              </a:spcBef>
              <a:spcAft>
                <a:spcPts val="600"/>
              </a:spcAft>
              <a:buFont typeface="Wingdings" panose="05000000000000000000" pitchFamily="2" charset="2"/>
              <a:buChar char="Ø"/>
            </a:pPr>
            <a:r>
              <a:rPr lang="de-DE" sz="2600" dirty="0"/>
              <a:t>pO</a:t>
            </a:r>
            <a:r>
              <a:rPr lang="de-DE" sz="2600" baseline="-25000" dirty="0"/>
              <a:t>2</a:t>
            </a:r>
            <a:r>
              <a:rPr lang="de-DE" sz="2600" dirty="0"/>
              <a:t> &gt; 55 und ≤ 60mmHg, wenn zusätzlich eine sekundäre </a:t>
            </a:r>
            <a:r>
              <a:rPr lang="de-DE" sz="2600" dirty="0" err="1"/>
              <a:t>Polyglobulie</a:t>
            </a:r>
            <a:r>
              <a:rPr lang="de-DE" sz="2600" dirty="0"/>
              <a:t> (Hämatokrit ≥ 55%) und/oder ein </a:t>
            </a:r>
            <a:r>
              <a:rPr lang="de-DE" sz="2600" dirty="0" err="1"/>
              <a:t>Cor</a:t>
            </a:r>
            <a:r>
              <a:rPr lang="de-DE" sz="2600" dirty="0"/>
              <a:t> pulmonale mit und ohne Rechtsherz-insuffizienz vorliegen.</a:t>
            </a:r>
          </a:p>
          <a:p>
            <a:pPr lvl="1" indent="-382588">
              <a:lnSpc>
                <a:spcPct val="120000"/>
              </a:lnSpc>
              <a:spcBef>
                <a:spcPts val="0"/>
              </a:spcBef>
              <a:spcAft>
                <a:spcPts val="600"/>
              </a:spcAft>
              <a:buFont typeface="Wingdings" panose="05000000000000000000" pitchFamily="2" charset="2"/>
              <a:buChar char="Ø"/>
            </a:pPr>
            <a:r>
              <a:rPr lang="de-DE" sz="2600" dirty="0"/>
              <a:t>und wenn unter 0</a:t>
            </a:r>
            <a:r>
              <a:rPr lang="de-DE" sz="2600" baseline="-25000" dirty="0"/>
              <a:t>2</a:t>
            </a:r>
            <a:r>
              <a:rPr lang="de-DE" sz="2600" dirty="0"/>
              <a:t> der pO</a:t>
            </a:r>
            <a:r>
              <a:rPr lang="de-DE" sz="2600" baseline="-25000" dirty="0"/>
              <a:t>2</a:t>
            </a:r>
            <a:r>
              <a:rPr lang="de-DE" sz="2600" dirty="0"/>
              <a:t> ansteigt und sich keine bedrohliche Hyperkapnie entwickelt.</a:t>
            </a:r>
          </a:p>
        </p:txBody>
      </p:sp>
    </p:spTree>
    <p:extLst>
      <p:ext uri="{BB962C8B-B14F-4D97-AF65-F5344CB8AC3E}">
        <p14:creationId xmlns:p14="http://schemas.microsoft.com/office/powerpoint/2010/main" val="1920809779"/>
      </p:ext>
    </p:extLst>
  </p:cSld>
  <p:clrMapOvr>
    <a:masterClrMapping/>
  </p:clrMapOvr>
  <p:transition spd="slow">
    <p:wheel spokes="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02FA82-0DA0-4C9F-8F62-0985B271A98F}"/>
              </a:ext>
            </a:extLst>
          </p:cNvPr>
          <p:cNvSpPr>
            <a:spLocks noGrp="1"/>
          </p:cNvSpPr>
          <p:nvPr>
            <p:ph type="title"/>
          </p:nvPr>
        </p:nvSpPr>
        <p:spPr/>
        <p:txBody>
          <a:bodyPr/>
          <a:lstStyle/>
          <a:p>
            <a:r>
              <a:rPr lang="de-DE" dirty="0"/>
              <a:t>Die Indikation</a:t>
            </a:r>
          </a:p>
        </p:txBody>
      </p:sp>
      <p:sp>
        <p:nvSpPr>
          <p:cNvPr id="3" name="Inhaltsplatzhalter 2">
            <a:extLst>
              <a:ext uri="{FF2B5EF4-FFF2-40B4-BE49-F238E27FC236}">
                <a16:creationId xmlns:a16="http://schemas.microsoft.com/office/drawing/2014/main" id="{C39C3508-0D11-4CD9-87ED-EA14228DBCA3}"/>
              </a:ext>
            </a:extLst>
          </p:cNvPr>
          <p:cNvSpPr>
            <a:spLocks noGrp="1"/>
          </p:cNvSpPr>
          <p:nvPr>
            <p:ph idx="1"/>
          </p:nvPr>
        </p:nvSpPr>
        <p:spPr>
          <a:xfrm>
            <a:off x="466025" y="1916832"/>
            <a:ext cx="8229600" cy="4525963"/>
          </a:xfrm>
        </p:spPr>
        <p:txBody>
          <a:bodyPr>
            <a:normAutofit lnSpcReduction="10000"/>
          </a:bodyPr>
          <a:lstStyle/>
          <a:p>
            <a:pPr>
              <a:lnSpc>
                <a:spcPct val="110000"/>
              </a:lnSpc>
              <a:spcBef>
                <a:spcPts val="0"/>
              </a:spcBef>
              <a:spcAft>
                <a:spcPts val="1200"/>
              </a:spcAft>
            </a:pPr>
            <a:r>
              <a:rPr lang="de-DE" sz="2600" dirty="0"/>
              <a:t>zur Verordnung einer Langzeit-Sauerstofftherapie (LTOT) soll geprüft werden</a:t>
            </a:r>
          </a:p>
          <a:p>
            <a:pPr marL="809625" lvl="1" indent="-449263">
              <a:lnSpc>
                <a:spcPct val="110000"/>
              </a:lnSpc>
              <a:spcBef>
                <a:spcPts val="0"/>
              </a:spcBef>
              <a:spcAft>
                <a:spcPts val="1200"/>
              </a:spcAft>
              <a:buFont typeface="Wingdings" panose="05000000000000000000" pitchFamily="2" charset="2"/>
              <a:buChar char="Ø"/>
            </a:pPr>
            <a:r>
              <a:rPr lang="de-DE" sz="2600" dirty="0"/>
              <a:t>in einer stabilen Krankheitsphase</a:t>
            </a:r>
          </a:p>
          <a:p>
            <a:pPr marL="809625" lvl="1" indent="-449263">
              <a:lnSpc>
                <a:spcPct val="110000"/>
              </a:lnSpc>
              <a:spcBef>
                <a:spcPts val="0"/>
              </a:spcBef>
              <a:spcAft>
                <a:spcPts val="1200"/>
              </a:spcAft>
              <a:buFont typeface="Wingdings" panose="05000000000000000000" pitchFamily="2" charset="2"/>
              <a:buChar char="Ø"/>
            </a:pPr>
            <a:r>
              <a:rPr lang="de-DE" sz="2600" dirty="0"/>
              <a:t>bei Verdacht auf eine chronische Hypoxämie (pulsoxymetrische Sättigung in Ruhe ≤ 92%)</a:t>
            </a:r>
          </a:p>
          <a:p>
            <a:pPr>
              <a:lnSpc>
                <a:spcPct val="110000"/>
              </a:lnSpc>
              <a:spcBef>
                <a:spcPts val="0"/>
              </a:spcBef>
              <a:spcAft>
                <a:spcPts val="1200"/>
              </a:spcAft>
            </a:pPr>
            <a:r>
              <a:rPr lang="de-DE" sz="2600" dirty="0"/>
              <a:t>Die alleinige Messung des SpO</a:t>
            </a:r>
            <a:r>
              <a:rPr lang="de-DE" sz="2600" baseline="-25000" dirty="0"/>
              <a:t>2</a:t>
            </a:r>
            <a:r>
              <a:rPr lang="de-DE" sz="2600" dirty="0"/>
              <a:t> mittels </a:t>
            </a:r>
            <a:r>
              <a:rPr lang="de-DE" sz="2600" dirty="0" err="1"/>
              <a:t>Oxymetrie</a:t>
            </a:r>
            <a:r>
              <a:rPr lang="de-DE" sz="2600" dirty="0"/>
              <a:t> reicht zur Indikationsstellung einer LTOT nicht aus!</a:t>
            </a:r>
          </a:p>
          <a:p>
            <a:pPr marL="0" indent="0">
              <a:lnSpc>
                <a:spcPct val="110000"/>
              </a:lnSpc>
              <a:spcBef>
                <a:spcPts val="0"/>
              </a:spcBef>
              <a:spcAft>
                <a:spcPts val="1200"/>
              </a:spcAft>
              <a:buNone/>
            </a:pPr>
            <a:r>
              <a:rPr lang="de-DE" sz="2600" dirty="0">
                <a:solidFill>
                  <a:srgbClr val="0070C0"/>
                </a:solidFill>
              </a:rPr>
              <a:t>Haidl P et al., Leitlinie zur Langzeit-Sauerstofftherapie, S2K, … Pneumologie 2020; 74: 813–841</a:t>
            </a:r>
          </a:p>
        </p:txBody>
      </p:sp>
    </p:spTree>
    <p:extLst>
      <p:ext uri="{BB962C8B-B14F-4D97-AF65-F5344CB8AC3E}">
        <p14:creationId xmlns:p14="http://schemas.microsoft.com/office/powerpoint/2010/main" val="1071265441"/>
      </p:ext>
    </p:extLst>
  </p:cSld>
  <p:clrMapOvr>
    <a:masterClrMapping/>
  </p:clrMapOvr>
  <p:transition spd="slow">
    <p:wheel spokes="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A6AC64-DF03-4D93-8E4A-5DCA83B20AB5}"/>
              </a:ext>
            </a:extLst>
          </p:cNvPr>
          <p:cNvSpPr>
            <a:spLocks noGrp="1"/>
          </p:cNvSpPr>
          <p:nvPr>
            <p:ph type="title"/>
          </p:nvPr>
        </p:nvSpPr>
        <p:spPr/>
        <p:txBody>
          <a:bodyPr/>
          <a:lstStyle/>
          <a:p>
            <a:r>
              <a:rPr lang="de-DE" dirty="0"/>
              <a:t>LTOT weiterverordnen bzw. beenden</a:t>
            </a:r>
          </a:p>
        </p:txBody>
      </p:sp>
      <p:sp>
        <p:nvSpPr>
          <p:cNvPr id="3" name="Inhaltsplatzhalter 2">
            <a:extLst>
              <a:ext uri="{FF2B5EF4-FFF2-40B4-BE49-F238E27FC236}">
                <a16:creationId xmlns:a16="http://schemas.microsoft.com/office/drawing/2014/main" id="{0F203DA6-BF3D-4800-8024-39B395B01C85}"/>
              </a:ext>
            </a:extLst>
          </p:cNvPr>
          <p:cNvSpPr>
            <a:spLocks noGrp="1"/>
          </p:cNvSpPr>
          <p:nvPr>
            <p:ph idx="1"/>
          </p:nvPr>
        </p:nvSpPr>
        <p:spPr>
          <a:xfrm>
            <a:off x="457200" y="1844824"/>
            <a:ext cx="8229600" cy="4525963"/>
          </a:xfrm>
        </p:spPr>
        <p:txBody>
          <a:bodyPr>
            <a:normAutofit/>
          </a:bodyPr>
          <a:lstStyle/>
          <a:p>
            <a:pPr marL="0" indent="0">
              <a:lnSpc>
                <a:spcPct val="120000"/>
              </a:lnSpc>
              <a:spcBef>
                <a:spcPts val="0"/>
              </a:spcBef>
              <a:spcAft>
                <a:spcPts val="600"/>
              </a:spcAft>
              <a:buNone/>
            </a:pPr>
            <a:r>
              <a:rPr lang="de-DE" sz="2800" dirty="0"/>
              <a:t>Überprüfung, ggf. Auslassversuch nach</a:t>
            </a:r>
          </a:p>
          <a:p>
            <a:pPr marL="623888" indent="-623888">
              <a:spcBef>
                <a:spcPts val="0"/>
              </a:spcBef>
              <a:spcAft>
                <a:spcPts val="1200"/>
              </a:spcAft>
            </a:pPr>
            <a:r>
              <a:rPr lang="de-DE" sz="2800" dirty="0"/>
              <a:t>stationärem Krankenhausaufenthalt:</a:t>
            </a:r>
            <a:br>
              <a:rPr lang="de-DE" sz="2800" dirty="0"/>
            </a:br>
            <a:r>
              <a:rPr lang="de-DE" sz="2800" dirty="0"/>
              <a:t>innerhalb von 4 Wochen</a:t>
            </a:r>
          </a:p>
          <a:p>
            <a:pPr marL="623888" indent="-623888">
              <a:spcBef>
                <a:spcPts val="0"/>
              </a:spcBef>
              <a:spcAft>
                <a:spcPts val="1200"/>
              </a:spcAft>
            </a:pPr>
            <a:r>
              <a:rPr lang="de-DE" sz="2800" dirty="0"/>
              <a:t>ambulanter Einleitung im akuten Stadium (Exazerbation): innerhalb von 4 Wochen, </a:t>
            </a:r>
          </a:p>
          <a:p>
            <a:pPr marL="623888" indent="-623888">
              <a:spcBef>
                <a:spcPts val="0"/>
              </a:spcBef>
              <a:spcAft>
                <a:spcPts val="1200"/>
              </a:spcAft>
            </a:pPr>
            <a:r>
              <a:rPr lang="de-DE" sz="2800" dirty="0"/>
              <a:t>ambulanter Einleitung im stabilen Stadium:</a:t>
            </a:r>
            <a:br>
              <a:rPr lang="de-DE" sz="2800" dirty="0"/>
            </a:br>
            <a:r>
              <a:rPr lang="de-DE" sz="2800" dirty="0"/>
              <a:t>innerhalb von 12 Wochen</a:t>
            </a:r>
          </a:p>
        </p:txBody>
      </p:sp>
    </p:spTree>
    <p:extLst>
      <p:ext uri="{BB962C8B-B14F-4D97-AF65-F5344CB8AC3E}">
        <p14:creationId xmlns:p14="http://schemas.microsoft.com/office/powerpoint/2010/main" val="2415350758"/>
      </p:ext>
    </p:extLst>
  </p:cSld>
  <p:clrMapOvr>
    <a:masterClrMapping/>
  </p:clrMapOvr>
  <p:transition spd="slow">
    <p:wheel spokes="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F6F6D1-E5BF-448A-9897-37529E6592AB}"/>
              </a:ext>
            </a:extLst>
          </p:cNvPr>
          <p:cNvSpPr>
            <a:spLocks noGrp="1"/>
          </p:cNvSpPr>
          <p:nvPr>
            <p:ph type="title"/>
          </p:nvPr>
        </p:nvSpPr>
        <p:spPr/>
        <p:txBody>
          <a:bodyPr>
            <a:normAutofit fontScale="90000"/>
          </a:bodyPr>
          <a:lstStyle/>
          <a:p>
            <a:r>
              <a:rPr lang="de-DE" dirty="0"/>
              <a:t>außerklinische nichtinvasive Beatmung (NIV) </a:t>
            </a:r>
          </a:p>
        </p:txBody>
      </p:sp>
      <p:sp>
        <p:nvSpPr>
          <p:cNvPr id="3" name="Inhaltsplatzhalter 2">
            <a:extLst>
              <a:ext uri="{FF2B5EF4-FFF2-40B4-BE49-F238E27FC236}">
                <a16:creationId xmlns:a16="http://schemas.microsoft.com/office/drawing/2014/main" id="{E1A84EFF-3E82-421C-BD08-E4CBB89A3768}"/>
              </a:ext>
            </a:extLst>
          </p:cNvPr>
          <p:cNvSpPr>
            <a:spLocks noGrp="1"/>
          </p:cNvSpPr>
          <p:nvPr>
            <p:ph idx="1"/>
          </p:nvPr>
        </p:nvSpPr>
        <p:spPr>
          <a:xfrm>
            <a:off x="457200" y="1772816"/>
            <a:ext cx="8229600" cy="4525963"/>
          </a:xfrm>
        </p:spPr>
        <p:txBody>
          <a:bodyPr>
            <a:normAutofit fontScale="77500" lnSpcReduction="20000"/>
          </a:bodyPr>
          <a:lstStyle/>
          <a:p>
            <a:pPr marL="0" indent="0">
              <a:lnSpc>
                <a:spcPct val="120000"/>
              </a:lnSpc>
              <a:spcBef>
                <a:spcPts val="0"/>
              </a:spcBef>
              <a:spcAft>
                <a:spcPts val="1200"/>
              </a:spcAft>
              <a:buNone/>
            </a:pPr>
            <a:r>
              <a:rPr lang="de-DE" dirty="0"/>
              <a:t>Empfehlung bei Patient*innen mit stabiler COPD und symptomatischer chronischer ventilatorischer Insuffizienz, </a:t>
            </a:r>
          </a:p>
          <a:p>
            <a:pPr marL="0" indent="0">
              <a:lnSpc>
                <a:spcPct val="120000"/>
              </a:lnSpc>
              <a:spcBef>
                <a:spcPts val="0"/>
              </a:spcBef>
              <a:spcAft>
                <a:spcPts val="1200"/>
              </a:spcAft>
              <a:buNone/>
            </a:pPr>
            <a:r>
              <a:rPr lang="de-DE" dirty="0"/>
              <a:t>wenn</a:t>
            </a:r>
          </a:p>
          <a:p>
            <a:pPr>
              <a:lnSpc>
                <a:spcPct val="120000"/>
              </a:lnSpc>
              <a:spcBef>
                <a:spcPts val="0"/>
              </a:spcBef>
              <a:spcAft>
                <a:spcPts val="1200"/>
              </a:spcAft>
            </a:pPr>
            <a:r>
              <a:rPr lang="de-DE" dirty="0"/>
              <a:t>chronische Tages-Hyperkapnie mit PaCO</a:t>
            </a:r>
            <a:r>
              <a:rPr lang="de-DE" baseline="-25000" dirty="0"/>
              <a:t>2</a:t>
            </a:r>
            <a:r>
              <a:rPr lang="de-DE" dirty="0"/>
              <a:t> ≥ 50 </a:t>
            </a:r>
            <a:r>
              <a:rPr lang="de-DE" dirty="0" err="1"/>
              <a:t>mmHg</a:t>
            </a:r>
            <a:r>
              <a:rPr lang="de-DE" dirty="0"/>
              <a:t>, und/oder</a:t>
            </a:r>
          </a:p>
          <a:p>
            <a:pPr>
              <a:lnSpc>
                <a:spcPct val="120000"/>
              </a:lnSpc>
              <a:spcBef>
                <a:spcPts val="0"/>
              </a:spcBef>
              <a:spcAft>
                <a:spcPts val="1200"/>
              </a:spcAft>
            </a:pPr>
            <a:r>
              <a:rPr lang="de-DE" dirty="0"/>
              <a:t>nächtliche Hyperkapnie mit PaCO</a:t>
            </a:r>
            <a:r>
              <a:rPr lang="de-DE" baseline="-25000" dirty="0"/>
              <a:t>2</a:t>
            </a:r>
            <a:r>
              <a:rPr lang="de-DE" dirty="0"/>
              <a:t> ≥ 55 </a:t>
            </a:r>
            <a:r>
              <a:rPr lang="de-DE" dirty="0" err="1"/>
              <a:t>mmHg</a:t>
            </a:r>
            <a:r>
              <a:rPr lang="de-DE" dirty="0"/>
              <a:t>, und/oder</a:t>
            </a:r>
          </a:p>
          <a:p>
            <a:pPr>
              <a:lnSpc>
                <a:spcPct val="120000"/>
              </a:lnSpc>
              <a:spcBef>
                <a:spcPts val="0"/>
              </a:spcBef>
              <a:spcAft>
                <a:spcPts val="1200"/>
              </a:spcAft>
            </a:pPr>
            <a:r>
              <a:rPr lang="de-DE" dirty="0"/>
              <a:t>milde Tages-Hyperkapnie mit 46-49 </a:t>
            </a:r>
            <a:r>
              <a:rPr lang="de-DE" dirty="0" err="1"/>
              <a:t>mmHg</a:t>
            </a:r>
            <a:r>
              <a:rPr lang="de-DE" dirty="0"/>
              <a:t> und Anstieg des PtcCO</a:t>
            </a:r>
            <a:r>
              <a:rPr lang="de-DE" baseline="-25000" dirty="0"/>
              <a:t>2</a:t>
            </a:r>
            <a:r>
              <a:rPr lang="de-DE" dirty="0"/>
              <a:t> um ≥ 10 </a:t>
            </a:r>
            <a:r>
              <a:rPr lang="de-DE" dirty="0" err="1"/>
              <a:t>mmHg</a:t>
            </a:r>
            <a:r>
              <a:rPr lang="de-DE" dirty="0"/>
              <a:t> während des Schlafs.</a:t>
            </a:r>
          </a:p>
        </p:txBody>
      </p:sp>
    </p:spTree>
    <p:extLst>
      <p:ext uri="{BB962C8B-B14F-4D97-AF65-F5344CB8AC3E}">
        <p14:creationId xmlns:p14="http://schemas.microsoft.com/office/powerpoint/2010/main" val="608169944"/>
      </p:ext>
    </p:extLst>
  </p:cSld>
  <p:clrMapOvr>
    <a:masterClrMapping/>
  </p:clrMapOvr>
  <p:transition spd="slow">
    <p:wheel spokes="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1D57DC-838D-4617-B302-B922CBBFAE9D}"/>
              </a:ext>
            </a:extLst>
          </p:cNvPr>
          <p:cNvSpPr>
            <a:spLocks noGrp="1"/>
          </p:cNvSpPr>
          <p:nvPr>
            <p:ph type="title"/>
          </p:nvPr>
        </p:nvSpPr>
        <p:spPr>
          <a:xfrm>
            <a:off x="1349291" y="635000"/>
            <a:ext cx="6967125" cy="849784"/>
          </a:xfrm>
        </p:spPr>
        <p:txBody>
          <a:bodyPr>
            <a:normAutofit fontScale="90000"/>
          </a:bodyPr>
          <a:lstStyle/>
          <a:p>
            <a:r>
              <a:rPr lang="de-DE" dirty="0"/>
              <a:t>Kriterien für den Beginn einer langfristigen NIV </a:t>
            </a:r>
          </a:p>
        </p:txBody>
      </p:sp>
      <p:sp>
        <p:nvSpPr>
          <p:cNvPr id="3" name="Inhaltsplatzhalter 2">
            <a:extLst>
              <a:ext uri="{FF2B5EF4-FFF2-40B4-BE49-F238E27FC236}">
                <a16:creationId xmlns:a16="http://schemas.microsoft.com/office/drawing/2014/main" id="{25B70496-262A-464A-8B14-D2D329BA9DAA}"/>
              </a:ext>
            </a:extLst>
          </p:cNvPr>
          <p:cNvSpPr>
            <a:spLocks noGrp="1"/>
          </p:cNvSpPr>
          <p:nvPr>
            <p:ph idx="1"/>
          </p:nvPr>
        </p:nvSpPr>
        <p:spPr>
          <a:xfrm>
            <a:off x="457200" y="1772816"/>
            <a:ext cx="8229600" cy="4525963"/>
          </a:xfrm>
        </p:spPr>
        <p:txBody>
          <a:bodyPr>
            <a:normAutofit fontScale="92500"/>
          </a:bodyPr>
          <a:lstStyle/>
          <a:p>
            <a:pPr>
              <a:spcBef>
                <a:spcPts val="0"/>
              </a:spcBef>
            </a:pPr>
            <a:r>
              <a:rPr lang="de-DE" dirty="0"/>
              <a:t>Zustand nach akuter </a:t>
            </a:r>
            <a:r>
              <a:rPr lang="de-DE" dirty="0" err="1"/>
              <a:t>hyperkapnischer</a:t>
            </a:r>
            <a:r>
              <a:rPr lang="de-DE" dirty="0"/>
              <a:t> Exazerbation mit Beatmungspflichtigkeit</a:t>
            </a:r>
          </a:p>
          <a:p>
            <a:pPr>
              <a:spcBef>
                <a:spcPts val="0"/>
              </a:spcBef>
            </a:pPr>
            <a:r>
              <a:rPr lang="de-DE" dirty="0"/>
              <a:t>persistierende Tages-Hyperkapnie &gt; 53 </a:t>
            </a:r>
            <a:r>
              <a:rPr lang="de-DE" dirty="0" err="1"/>
              <a:t>mmHg</a:t>
            </a:r>
            <a:r>
              <a:rPr lang="de-DE" dirty="0"/>
              <a:t> 14 Tage nach Beendigung der Akutbeatmung</a:t>
            </a:r>
          </a:p>
          <a:p>
            <a:pPr>
              <a:spcBef>
                <a:spcPts val="0"/>
              </a:spcBef>
            </a:pPr>
            <a:r>
              <a:rPr lang="de-DE" dirty="0"/>
              <a:t>Symptome der chronischen ventilatorischen Insuffizienz</a:t>
            </a:r>
          </a:p>
          <a:p>
            <a:pPr marL="0" indent="0">
              <a:spcBef>
                <a:spcPts val="0"/>
              </a:spcBef>
              <a:buNone/>
            </a:pPr>
            <a:endParaRPr lang="de-DE" dirty="0"/>
          </a:p>
          <a:p>
            <a:pPr marL="0" indent="0">
              <a:spcBef>
                <a:spcPts val="0"/>
              </a:spcBef>
              <a:buNone/>
            </a:pPr>
            <a:r>
              <a:rPr lang="de-DE" sz="2800" dirty="0">
                <a:solidFill>
                  <a:srgbClr val="0070C0"/>
                </a:solidFill>
              </a:rPr>
              <a:t>Windisch W et al, S2k-Leitlinie: Nichtinvasive und invasive</a:t>
            </a:r>
          </a:p>
          <a:p>
            <a:pPr marL="0" indent="0">
              <a:spcBef>
                <a:spcPts val="0"/>
              </a:spcBef>
              <a:buNone/>
            </a:pPr>
            <a:r>
              <a:rPr lang="de-DE" sz="2800" dirty="0">
                <a:solidFill>
                  <a:srgbClr val="0070C0"/>
                </a:solidFill>
              </a:rPr>
              <a:t>Beatmung als Therapie der chronischen respiratorischen</a:t>
            </a:r>
          </a:p>
          <a:p>
            <a:pPr marL="0" indent="0">
              <a:spcBef>
                <a:spcPts val="0"/>
              </a:spcBef>
              <a:buNone/>
            </a:pPr>
            <a:r>
              <a:rPr lang="de-DE" sz="2800" dirty="0">
                <a:solidFill>
                  <a:srgbClr val="0070C0"/>
                </a:solidFill>
              </a:rPr>
              <a:t>Insuffizienz, Pneumologie 2017; 71: 722–795</a:t>
            </a:r>
          </a:p>
        </p:txBody>
      </p:sp>
    </p:spTree>
    <p:extLst>
      <p:ext uri="{BB962C8B-B14F-4D97-AF65-F5344CB8AC3E}">
        <p14:creationId xmlns:p14="http://schemas.microsoft.com/office/powerpoint/2010/main" val="2509072201"/>
      </p:ext>
    </p:extLst>
  </p:cSld>
  <p:clrMapOvr>
    <a:masterClrMapping/>
  </p:clrMapOvr>
  <p:transition spd="slow">
    <p:wheel spokes="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E412A0-A602-4677-8426-770DC95B9417}"/>
              </a:ext>
            </a:extLst>
          </p:cNvPr>
          <p:cNvSpPr>
            <a:spLocks noGrp="1"/>
          </p:cNvSpPr>
          <p:nvPr>
            <p:ph type="title"/>
          </p:nvPr>
        </p:nvSpPr>
        <p:spPr/>
        <p:txBody>
          <a:bodyPr/>
          <a:lstStyle/>
          <a:p>
            <a:r>
              <a:rPr lang="de-DE" dirty="0"/>
              <a:t>Kontrolluntersuchungen NIV</a:t>
            </a:r>
          </a:p>
        </p:txBody>
      </p:sp>
      <p:sp>
        <p:nvSpPr>
          <p:cNvPr id="3" name="Inhaltsplatzhalter 2">
            <a:extLst>
              <a:ext uri="{FF2B5EF4-FFF2-40B4-BE49-F238E27FC236}">
                <a16:creationId xmlns:a16="http://schemas.microsoft.com/office/drawing/2014/main" id="{B98D3FA1-F025-4F4A-B762-EFE90A830BD0}"/>
              </a:ext>
            </a:extLst>
          </p:cNvPr>
          <p:cNvSpPr>
            <a:spLocks noGrp="1"/>
          </p:cNvSpPr>
          <p:nvPr>
            <p:ph idx="1"/>
          </p:nvPr>
        </p:nvSpPr>
        <p:spPr/>
        <p:txBody>
          <a:bodyPr>
            <a:normAutofit/>
          </a:bodyPr>
          <a:lstStyle/>
          <a:p>
            <a:r>
              <a:rPr lang="de-DE" dirty="0"/>
              <a:t>erste Kontrolluntersuchung mit nächtlicher Diagnostik innerhalb der ersten 4 – 8 Wochen nach NIV-Einleitung:</a:t>
            </a:r>
          </a:p>
          <a:p>
            <a:r>
              <a:rPr lang="de-DE" dirty="0"/>
              <a:t>mindestens ein- bis zweimal jährlich weitere Kontrollen </a:t>
            </a:r>
          </a:p>
        </p:txBody>
      </p:sp>
    </p:spTree>
    <p:extLst>
      <p:ext uri="{BB962C8B-B14F-4D97-AF65-F5344CB8AC3E}">
        <p14:creationId xmlns:p14="http://schemas.microsoft.com/office/powerpoint/2010/main" val="3086817485"/>
      </p:ext>
    </p:extLst>
  </p:cSld>
  <p:clrMapOvr>
    <a:masterClrMapping/>
  </p:clrMapOvr>
  <p:transition spd="slow">
    <p:wheel spokes="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49291" y="635000"/>
            <a:ext cx="6463069" cy="849784"/>
          </a:xfrm>
        </p:spPr>
        <p:txBody>
          <a:bodyPr>
            <a:normAutofit fontScale="90000"/>
          </a:bodyPr>
          <a:lstStyle/>
          <a:p>
            <a:r>
              <a:rPr lang="de-DE"/>
              <a:t>Differenzialdiagnose: Asthma versus COPD</a:t>
            </a:r>
            <a:endParaRPr lang="de-DE" dirty="0"/>
          </a:p>
        </p:txBody>
      </p:sp>
      <p:sp>
        <p:nvSpPr>
          <p:cNvPr id="5" name="Inhaltsplatzhalter 4">
            <a:extLst>
              <a:ext uri="{FF2B5EF4-FFF2-40B4-BE49-F238E27FC236}">
                <a16:creationId xmlns:a16="http://schemas.microsoft.com/office/drawing/2014/main" id="{3B95412E-3FB9-413A-BAF2-C3EF00868BEF}"/>
              </a:ext>
            </a:extLst>
          </p:cNvPr>
          <p:cNvSpPr>
            <a:spLocks noGrp="1"/>
          </p:cNvSpPr>
          <p:nvPr>
            <p:ph idx="1"/>
          </p:nvPr>
        </p:nvSpPr>
        <p:spPr/>
        <p:txBody>
          <a:bodyPr/>
          <a:lstStyle/>
          <a:p>
            <a:endParaRPr lang="de-DE"/>
          </a:p>
        </p:txBody>
      </p:sp>
      <p:graphicFrame>
        <p:nvGraphicFramePr>
          <p:cNvPr id="4" name="Tabelle 3"/>
          <p:cNvGraphicFramePr>
            <a:graphicFrameLocks noGrp="1"/>
          </p:cNvGraphicFramePr>
          <p:nvPr>
            <p:extLst>
              <p:ext uri="{D42A27DB-BD31-4B8C-83A1-F6EECF244321}">
                <p14:modId xmlns:p14="http://schemas.microsoft.com/office/powerpoint/2010/main" val="2436183543"/>
              </p:ext>
            </p:extLst>
          </p:nvPr>
        </p:nvGraphicFramePr>
        <p:xfrm>
          <a:off x="179512" y="1603746"/>
          <a:ext cx="8856984" cy="4935464"/>
        </p:xfrm>
        <a:graphic>
          <a:graphicData uri="http://schemas.openxmlformats.org/drawingml/2006/table">
            <a:tbl>
              <a:tblPr>
                <a:tableStyleId>{69CF1AB2-1976-4502-BF36-3FF5EA218861}</a:tableStyleId>
              </a:tblPr>
              <a:tblGrid>
                <a:gridCol w="2772622">
                  <a:extLst>
                    <a:ext uri="{9D8B030D-6E8A-4147-A177-3AD203B41FA5}">
                      <a16:colId xmlns:a16="http://schemas.microsoft.com/office/drawing/2014/main" val="20000"/>
                    </a:ext>
                  </a:extLst>
                </a:gridCol>
                <a:gridCol w="2956585">
                  <a:extLst>
                    <a:ext uri="{9D8B030D-6E8A-4147-A177-3AD203B41FA5}">
                      <a16:colId xmlns:a16="http://schemas.microsoft.com/office/drawing/2014/main" val="20001"/>
                    </a:ext>
                  </a:extLst>
                </a:gridCol>
                <a:gridCol w="3127777">
                  <a:extLst>
                    <a:ext uri="{9D8B030D-6E8A-4147-A177-3AD203B41FA5}">
                      <a16:colId xmlns:a16="http://schemas.microsoft.com/office/drawing/2014/main" val="20002"/>
                    </a:ext>
                  </a:extLst>
                </a:gridCol>
              </a:tblGrid>
              <a:tr h="490855">
                <a:tc>
                  <a:txBody>
                    <a:bodyPr/>
                    <a:lstStyle/>
                    <a:p>
                      <a:pPr>
                        <a:lnSpc>
                          <a:spcPct val="100000"/>
                        </a:lnSpc>
                        <a:spcAft>
                          <a:spcPts val="0"/>
                        </a:spcAft>
                      </a:pPr>
                      <a:r>
                        <a:rPr lang="de-DE" sz="1600" dirty="0">
                          <a:solidFill>
                            <a:schemeClr val="bg1"/>
                          </a:solidFill>
                          <a:effectLst/>
                        </a:rPr>
                        <a:t>Merkmal</a:t>
                      </a:r>
                      <a:endParaRPr lang="de-DE" sz="1600" dirty="0">
                        <a:solidFill>
                          <a:schemeClr val="bg1"/>
                        </a:solidFill>
                        <a:effectLst/>
                        <a:latin typeface="Calibri"/>
                        <a:ea typeface="Calibri"/>
                        <a:cs typeface="Times New Roman"/>
                      </a:endParaRPr>
                    </a:p>
                  </a:txBody>
                  <a:tcPr marL="44450" marR="4445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nSpc>
                          <a:spcPct val="100000"/>
                        </a:lnSpc>
                        <a:spcAft>
                          <a:spcPts val="0"/>
                        </a:spcAft>
                      </a:pPr>
                      <a:r>
                        <a:rPr lang="de-DE" sz="1600" dirty="0">
                          <a:solidFill>
                            <a:schemeClr val="bg1"/>
                          </a:solidFill>
                          <a:effectLst/>
                        </a:rPr>
                        <a:t>Asthma</a:t>
                      </a:r>
                      <a:endParaRPr lang="de-DE" sz="1600" dirty="0">
                        <a:solidFill>
                          <a:schemeClr val="bg1"/>
                        </a:solidFill>
                        <a:effectLst/>
                        <a:latin typeface="Calibri"/>
                        <a:ea typeface="Calibri"/>
                        <a:cs typeface="Times New Roman"/>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nSpc>
                          <a:spcPct val="100000"/>
                        </a:lnSpc>
                        <a:spcAft>
                          <a:spcPts val="0"/>
                        </a:spcAft>
                      </a:pPr>
                      <a:r>
                        <a:rPr lang="de-DE" sz="1600" dirty="0">
                          <a:solidFill>
                            <a:schemeClr val="bg1"/>
                          </a:solidFill>
                          <a:effectLst/>
                        </a:rPr>
                        <a:t>COPD</a:t>
                      </a:r>
                      <a:endParaRPr lang="de-DE" sz="1600" dirty="0">
                        <a:solidFill>
                          <a:schemeClr val="bg1"/>
                        </a:solidFill>
                        <a:effectLst/>
                        <a:latin typeface="Calibri"/>
                        <a:ea typeface="Calibri"/>
                        <a:cs typeface="Times New Roman"/>
                      </a:endParaRPr>
                    </a:p>
                  </a:txBody>
                  <a:tcPr marL="44450" marR="4445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0"/>
                  </a:ext>
                </a:extLst>
              </a:tr>
              <a:tr h="244761">
                <a:tc>
                  <a:txBody>
                    <a:bodyPr/>
                    <a:lstStyle/>
                    <a:p>
                      <a:pPr>
                        <a:lnSpc>
                          <a:spcPct val="100000"/>
                        </a:lnSpc>
                        <a:spcBef>
                          <a:spcPts val="200"/>
                        </a:spcBef>
                        <a:spcAft>
                          <a:spcPts val="200"/>
                        </a:spcAft>
                      </a:pPr>
                      <a:r>
                        <a:rPr lang="de-DE" sz="1600" dirty="0">
                          <a:solidFill>
                            <a:schemeClr val="bg1"/>
                          </a:solidFill>
                          <a:effectLst/>
                        </a:rPr>
                        <a:t>Alter bei Erstdiagnose</a:t>
                      </a:r>
                      <a:endParaRPr lang="de-DE" sz="1600" dirty="0">
                        <a:solidFill>
                          <a:schemeClr val="bg1"/>
                        </a:solidFill>
                        <a:effectLst/>
                        <a:latin typeface="Calibri"/>
                        <a:ea typeface="Calibri"/>
                        <a:cs typeface="Times New Roman"/>
                      </a:endParaRPr>
                    </a:p>
                  </a:txBody>
                  <a:tcPr marL="44450" marR="4445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nSpc>
                          <a:spcPct val="100000"/>
                        </a:lnSpc>
                        <a:spcBef>
                          <a:spcPts val="200"/>
                        </a:spcBef>
                        <a:spcAft>
                          <a:spcPts val="200"/>
                        </a:spcAft>
                      </a:pPr>
                      <a:r>
                        <a:rPr lang="de-DE" sz="1600" dirty="0">
                          <a:effectLst/>
                        </a:rPr>
                        <a:t>häufig: Kindheit, Jugend</a:t>
                      </a:r>
                      <a:endParaRPr lang="de-DE" sz="1600" dirty="0">
                        <a:effectLst/>
                        <a:latin typeface="Calibri"/>
                        <a:ea typeface="Calibri"/>
                        <a:cs typeface="Times New Roman"/>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nSpc>
                          <a:spcPct val="100000"/>
                        </a:lnSpc>
                        <a:spcBef>
                          <a:spcPts val="200"/>
                        </a:spcBef>
                        <a:spcAft>
                          <a:spcPts val="200"/>
                        </a:spcAft>
                      </a:pPr>
                      <a:r>
                        <a:rPr lang="de-DE" sz="1600" dirty="0">
                          <a:effectLst/>
                        </a:rPr>
                        <a:t>meist nicht vor der 6. Lebensdekade</a:t>
                      </a:r>
                      <a:endParaRPr lang="de-DE" sz="1600" dirty="0">
                        <a:effectLst/>
                        <a:latin typeface="Calibri"/>
                        <a:ea typeface="Calibri"/>
                        <a:cs typeface="Times New Roman"/>
                      </a:endParaRPr>
                    </a:p>
                  </a:txBody>
                  <a:tcPr marL="44450" marR="4445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3DAF5"/>
                    </a:solidFill>
                  </a:tcPr>
                </a:tc>
                <a:extLst>
                  <a:ext uri="{0D108BD9-81ED-4DB2-BD59-A6C34878D82A}">
                    <a16:rowId xmlns:a16="http://schemas.microsoft.com/office/drawing/2014/main" val="10001"/>
                  </a:ext>
                </a:extLst>
              </a:tr>
              <a:tr h="965681">
                <a:tc>
                  <a:txBody>
                    <a:bodyPr/>
                    <a:lstStyle/>
                    <a:p>
                      <a:pPr>
                        <a:lnSpc>
                          <a:spcPct val="100000"/>
                        </a:lnSpc>
                        <a:spcBef>
                          <a:spcPts val="200"/>
                        </a:spcBef>
                        <a:spcAft>
                          <a:spcPts val="200"/>
                        </a:spcAft>
                      </a:pPr>
                      <a:r>
                        <a:rPr lang="de-DE" sz="1600" dirty="0">
                          <a:solidFill>
                            <a:schemeClr val="bg1"/>
                          </a:solidFill>
                          <a:effectLst/>
                        </a:rPr>
                        <a:t>Tabakrauchen</a:t>
                      </a:r>
                      <a:endParaRPr lang="de-DE" sz="1600" dirty="0">
                        <a:solidFill>
                          <a:schemeClr val="bg1"/>
                        </a:solidFill>
                        <a:effectLst/>
                        <a:latin typeface="Calibri"/>
                        <a:ea typeface="Calibri"/>
                        <a:cs typeface="Times New Roman"/>
                      </a:endParaRPr>
                    </a:p>
                  </a:txBody>
                  <a:tcPr marL="44450" marR="4445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nSpc>
                          <a:spcPct val="100000"/>
                        </a:lnSpc>
                        <a:spcBef>
                          <a:spcPts val="200"/>
                        </a:spcBef>
                        <a:spcAft>
                          <a:spcPts val="200"/>
                        </a:spcAft>
                      </a:pPr>
                      <a:r>
                        <a:rPr lang="de-DE" sz="1600" dirty="0">
                          <a:effectLst/>
                        </a:rPr>
                        <a:t>kein direkter Kausalzusammenhang; Verschlechterung durch Tabakrauchen möglich</a:t>
                      </a:r>
                      <a:endParaRPr lang="de-DE" sz="1600" dirty="0">
                        <a:effectLst/>
                        <a:latin typeface="Calibri"/>
                        <a:ea typeface="Calibri"/>
                        <a:cs typeface="Times New Roman"/>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nSpc>
                          <a:spcPct val="100000"/>
                        </a:lnSpc>
                        <a:spcBef>
                          <a:spcPts val="200"/>
                        </a:spcBef>
                        <a:spcAft>
                          <a:spcPts val="200"/>
                        </a:spcAft>
                      </a:pPr>
                      <a:r>
                        <a:rPr lang="de-DE" sz="1600" dirty="0">
                          <a:effectLst/>
                        </a:rPr>
                        <a:t>typisch</a:t>
                      </a:r>
                    </a:p>
                    <a:p>
                      <a:pPr>
                        <a:lnSpc>
                          <a:spcPct val="100000"/>
                        </a:lnSpc>
                        <a:spcBef>
                          <a:spcPts val="200"/>
                        </a:spcBef>
                        <a:spcAft>
                          <a:spcPts val="200"/>
                        </a:spcAft>
                      </a:pPr>
                      <a:r>
                        <a:rPr lang="de-DE" sz="1600" dirty="0">
                          <a:effectLst/>
                        </a:rPr>
                        <a:t> </a:t>
                      </a:r>
                      <a:endParaRPr lang="de-DE" sz="1600" dirty="0">
                        <a:effectLst/>
                        <a:latin typeface="Calibri"/>
                        <a:ea typeface="Calibri"/>
                        <a:cs typeface="Times New Roman"/>
                      </a:endParaRPr>
                    </a:p>
                  </a:txBody>
                  <a:tcPr marL="44450" marR="4445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3DAF5"/>
                    </a:solidFill>
                  </a:tcPr>
                </a:tc>
                <a:extLst>
                  <a:ext uri="{0D108BD9-81ED-4DB2-BD59-A6C34878D82A}">
                    <a16:rowId xmlns:a16="http://schemas.microsoft.com/office/drawing/2014/main" val="10002"/>
                  </a:ext>
                </a:extLst>
              </a:tr>
              <a:tr h="244761">
                <a:tc>
                  <a:txBody>
                    <a:bodyPr/>
                    <a:lstStyle/>
                    <a:p>
                      <a:pPr>
                        <a:lnSpc>
                          <a:spcPct val="100000"/>
                        </a:lnSpc>
                        <a:spcBef>
                          <a:spcPts val="200"/>
                        </a:spcBef>
                        <a:spcAft>
                          <a:spcPts val="200"/>
                        </a:spcAft>
                      </a:pPr>
                      <a:r>
                        <a:rPr lang="de-DE" sz="1600" dirty="0">
                          <a:solidFill>
                            <a:schemeClr val="bg1"/>
                          </a:solidFill>
                          <a:effectLst/>
                        </a:rPr>
                        <a:t>Hauptbeschwerden</a:t>
                      </a:r>
                      <a:endParaRPr lang="de-DE" sz="1600" dirty="0">
                        <a:solidFill>
                          <a:schemeClr val="bg1"/>
                        </a:solidFill>
                        <a:effectLst/>
                        <a:latin typeface="Calibri"/>
                        <a:ea typeface="Calibri"/>
                        <a:cs typeface="Times New Roman"/>
                      </a:endParaRPr>
                    </a:p>
                  </a:txBody>
                  <a:tcPr marL="44450" marR="4445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nSpc>
                          <a:spcPct val="100000"/>
                        </a:lnSpc>
                        <a:spcBef>
                          <a:spcPts val="200"/>
                        </a:spcBef>
                        <a:spcAft>
                          <a:spcPts val="200"/>
                        </a:spcAft>
                      </a:pPr>
                      <a:r>
                        <a:rPr lang="de-DE" sz="1600" dirty="0">
                          <a:effectLst/>
                        </a:rPr>
                        <a:t>anfallsartig auftretende Atemnot</a:t>
                      </a:r>
                      <a:endParaRPr lang="de-DE" sz="1600" dirty="0">
                        <a:effectLst/>
                        <a:latin typeface="Calibri"/>
                        <a:ea typeface="Calibri"/>
                        <a:cs typeface="Times New Roman"/>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nSpc>
                          <a:spcPct val="100000"/>
                        </a:lnSpc>
                        <a:spcBef>
                          <a:spcPts val="200"/>
                        </a:spcBef>
                        <a:spcAft>
                          <a:spcPts val="200"/>
                        </a:spcAft>
                      </a:pPr>
                      <a:r>
                        <a:rPr lang="de-DE" sz="1600" dirty="0">
                          <a:effectLst/>
                        </a:rPr>
                        <a:t>Atemnot bei Belastung</a:t>
                      </a:r>
                      <a:endParaRPr lang="de-DE" sz="1600" dirty="0">
                        <a:effectLst/>
                        <a:latin typeface="Calibri"/>
                        <a:ea typeface="Calibri"/>
                        <a:cs typeface="Times New Roman"/>
                      </a:endParaRPr>
                    </a:p>
                  </a:txBody>
                  <a:tcPr marL="44450" marR="4445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3DAF5"/>
                    </a:solidFill>
                  </a:tcPr>
                </a:tc>
                <a:extLst>
                  <a:ext uri="{0D108BD9-81ED-4DB2-BD59-A6C34878D82A}">
                    <a16:rowId xmlns:a16="http://schemas.microsoft.com/office/drawing/2014/main" val="10003"/>
                  </a:ext>
                </a:extLst>
              </a:tr>
              <a:tr h="244761">
                <a:tc>
                  <a:txBody>
                    <a:bodyPr/>
                    <a:lstStyle/>
                    <a:p>
                      <a:pPr>
                        <a:lnSpc>
                          <a:spcPct val="100000"/>
                        </a:lnSpc>
                        <a:spcBef>
                          <a:spcPts val="200"/>
                        </a:spcBef>
                        <a:spcAft>
                          <a:spcPts val="200"/>
                        </a:spcAft>
                      </a:pPr>
                      <a:r>
                        <a:rPr lang="de-DE" sz="1600" dirty="0">
                          <a:solidFill>
                            <a:schemeClr val="bg1"/>
                          </a:solidFill>
                          <a:effectLst/>
                        </a:rPr>
                        <a:t>Verlauf</a:t>
                      </a:r>
                      <a:endParaRPr lang="de-DE" sz="1600" dirty="0">
                        <a:solidFill>
                          <a:schemeClr val="bg1"/>
                        </a:solidFill>
                        <a:effectLst/>
                        <a:latin typeface="Calibri"/>
                        <a:ea typeface="Calibri"/>
                        <a:cs typeface="Times New Roman"/>
                      </a:endParaRPr>
                    </a:p>
                  </a:txBody>
                  <a:tcPr marL="44450" marR="4445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nSpc>
                          <a:spcPct val="100000"/>
                        </a:lnSpc>
                        <a:spcBef>
                          <a:spcPts val="200"/>
                        </a:spcBef>
                        <a:spcAft>
                          <a:spcPts val="200"/>
                        </a:spcAft>
                      </a:pPr>
                      <a:r>
                        <a:rPr lang="de-DE" sz="1600" dirty="0">
                          <a:effectLst/>
                        </a:rPr>
                        <a:t>variabel, episodisch</a:t>
                      </a:r>
                      <a:endParaRPr lang="de-DE" sz="1600" dirty="0">
                        <a:effectLst/>
                        <a:latin typeface="Calibri"/>
                        <a:ea typeface="Calibri"/>
                        <a:cs typeface="Times New Roman"/>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nSpc>
                          <a:spcPct val="100000"/>
                        </a:lnSpc>
                        <a:spcBef>
                          <a:spcPts val="200"/>
                        </a:spcBef>
                        <a:spcAft>
                          <a:spcPts val="200"/>
                        </a:spcAft>
                      </a:pPr>
                      <a:r>
                        <a:rPr lang="de-DE" sz="1600" dirty="0">
                          <a:effectLst/>
                        </a:rPr>
                        <a:t>meist progredient</a:t>
                      </a:r>
                      <a:endParaRPr lang="de-DE" sz="1600" dirty="0">
                        <a:effectLst/>
                        <a:latin typeface="Calibri"/>
                        <a:ea typeface="Calibri"/>
                        <a:cs typeface="Times New Roman"/>
                      </a:endParaRPr>
                    </a:p>
                  </a:txBody>
                  <a:tcPr marL="44450" marR="4445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3DAF5"/>
                    </a:solidFill>
                  </a:tcPr>
                </a:tc>
                <a:extLst>
                  <a:ext uri="{0D108BD9-81ED-4DB2-BD59-A6C34878D82A}">
                    <a16:rowId xmlns:a16="http://schemas.microsoft.com/office/drawing/2014/main" val="10004"/>
                  </a:ext>
                </a:extLst>
              </a:tr>
              <a:tr h="244761">
                <a:tc>
                  <a:txBody>
                    <a:bodyPr/>
                    <a:lstStyle/>
                    <a:p>
                      <a:pPr>
                        <a:lnSpc>
                          <a:spcPct val="100000"/>
                        </a:lnSpc>
                        <a:spcBef>
                          <a:spcPts val="200"/>
                        </a:spcBef>
                        <a:spcAft>
                          <a:spcPts val="200"/>
                        </a:spcAft>
                      </a:pPr>
                      <a:r>
                        <a:rPr lang="de-DE" sz="1600" dirty="0">
                          <a:solidFill>
                            <a:schemeClr val="bg1"/>
                          </a:solidFill>
                          <a:effectLst/>
                        </a:rPr>
                        <a:t>Allergie</a:t>
                      </a:r>
                      <a:endParaRPr lang="de-DE" sz="1600" dirty="0">
                        <a:solidFill>
                          <a:schemeClr val="bg1"/>
                        </a:solidFill>
                        <a:effectLst/>
                        <a:latin typeface="Calibri"/>
                        <a:ea typeface="Calibri"/>
                        <a:cs typeface="Times New Roman"/>
                      </a:endParaRPr>
                    </a:p>
                  </a:txBody>
                  <a:tcPr marL="44450" marR="4445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nSpc>
                          <a:spcPct val="100000"/>
                        </a:lnSpc>
                        <a:spcBef>
                          <a:spcPts val="200"/>
                        </a:spcBef>
                        <a:spcAft>
                          <a:spcPts val="200"/>
                        </a:spcAft>
                      </a:pPr>
                      <a:r>
                        <a:rPr lang="de-DE" sz="1600" dirty="0">
                          <a:effectLst/>
                        </a:rPr>
                        <a:t>häufig</a:t>
                      </a:r>
                      <a:endParaRPr lang="de-DE" sz="1600" dirty="0">
                        <a:effectLst/>
                        <a:latin typeface="Calibri"/>
                        <a:ea typeface="Calibri"/>
                        <a:cs typeface="Times New Roman"/>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nSpc>
                          <a:spcPct val="100000"/>
                        </a:lnSpc>
                        <a:spcBef>
                          <a:spcPts val="200"/>
                        </a:spcBef>
                        <a:spcAft>
                          <a:spcPts val="200"/>
                        </a:spcAft>
                      </a:pPr>
                      <a:r>
                        <a:rPr lang="de-DE" sz="1600" dirty="0">
                          <a:effectLst/>
                        </a:rPr>
                        <a:t>kein direkter Kausalzusammenhang </a:t>
                      </a:r>
                      <a:endParaRPr lang="de-DE" sz="1600" dirty="0">
                        <a:effectLst/>
                        <a:latin typeface="Calibri"/>
                        <a:ea typeface="Calibri"/>
                        <a:cs typeface="Times New Roman"/>
                      </a:endParaRPr>
                    </a:p>
                  </a:txBody>
                  <a:tcPr marL="44450" marR="4445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3DAF5"/>
                    </a:solidFill>
                  </a:tcPr>
                </a:tc>
                <a:extLst>
                  <a:ext uri="{0D108BD9-81ED-4DB2-BD59-A6C34878D82A}">
                    <a16:rowId xmlns:a16="http://schemas.microsoft.com/office/drawing/2014/main" val="10005"/>
                  </a:ext>
                </a:extLst>
              </a:tr>
              <a:tr h="532123">
                <a:tc>
                  <a:txBody>
                    <a:bodyPr/>
                    <a:lstStyle/>
                    <a:p>
                      <a:pPr>
                        <a:lnSpc>
                          <a:spcPct val="100000"/>
                        </a:lnSpc>
                        <a:spcBef>
                          <a:spcPts val="200"/>
                        </a:spcBef>
                        <a:spcAft>
                          <a:spcPts val="200"/>
                        </a:spcAft>
                      </a:pPr>
                      <a:r>
                        <a:rPr lang="de-DE" sz="1600" dirty="0">
                          <a:solidFill>
                            <a:schemeClr val="bg1"/>
                          </a:solidFill>
                          <a:effectLst/>
                        </a:rPr>
                        <a:t>Obstruktion</a:t>
                      </a:r>
                      <a:endParaRPr lang="de-DE" sz="1600" dirty="0">
                        <a:solidFill>
                          <a:schemeClr val="bg1"/>
                        </a:solidFill>
                        <a:effectLst/>
                        <a:latin typeface="Calibri"/>
                        <a:ea typeface="Calibri"/>
                        <a:cs typeface="Times New Roman"/>
                      </a:endParaRPr>
                    </a:p>
                  </a:txBody>
                  <a:tcPr marL="44450" marR="4445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nSpc>
                          <a:spcPct val="100000"/>
                        </a:lnSpc>
                        <a:spcBef>
                          <a:spcPts val="200"/>
                        </a:spcBef>
                        <a:spcAft>
                          <a:spcPts val="200"/>
                        </a:spcAft>
                      </a:pPr>
                      <a:r>
                        <a:rPr lang="de-DE" sz="1600" dirty="0">
                          <a:effectLst/>
                        </a:rPr>
                        <a:t>variabel, reversibel, oft aktuell nicht vorhanden</a:t>
                      </a:r>
                      <a:endParaRPr lang="de-DE" sz="1600" dirty="0">
                        <a:effectLst/>
                        <a:latin typeface="Calibri"/>
                        <a:ea typeface="Calibri"/>
                        <a:cs typeface="Times New Roman"/>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nSpc>
                          <a:spcPct val="100000"/>
                        </a:lnSpc>
                        <a:spcBef>
                          <a:spcPts val="200"/>
                        </a:spcBef>
                        <a:spcAft>
                          <a:spcPts val="200"/>
                        </a:spcAft>
                      </a:pPr>
                      <a:r>
                        <a:rPr lang="de-DE" sz="1600" dirty="0">
                          <a:effectLst/>
                        </a:rPr>
                        <a:t>immer nachweisbar</a:t>
                      </a:r>
                      <a:endParaRPr lang="de-DE" sz="1600" dirty="0">
                        <a:effectLst/>
                        <a:latin typeface="Calibri"/>
                        <a:ea typeface="Calibri"/>
                        <a:cs typeface="Times New Roman"/>
                      </a:endParaRPr>
                    </a:p>
                  </a:txBody>
                  <a:tcPr marL="44450" marR="4445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3DAF5"/>
                    </a:solidFill>
                  </a:tcPr>
                </a:tc>
                <a:extLst>
                  <a:ext uri="{0D108BD9-81ED-4DB2-BD59-A6C34878D82A}">
                    <a16:rowId xmlns:a16="http://schemas.microsoft.com/office/drawing/2014/main" val="10006"/>
                  </a:ext>
                </a:extLst>
              </a:tr>
              <a:tr h="244761">
                <a:tc>
                  <a:txBody>
                    <a:bodyPr/>
                    <a:lstStyle/>
                    <a:p>
                      <a:pPr>
                        <a:lnSpc>
                          <a:spcPct val="100000"/>
                        </a:lnSpc>
                        <a:spcBef>
                          <a:spcPts val="200"/>
                        </a:spcBef>
                        <a:spcAft>
                          <a:spcPts val="200"/>
                        </a:spcAft>
                      </a:pPr>
                      <a:r>
                        <a:rPr lang="de-DE" sz="1600" dirty="0" err="1">
                          <a:solidFill>
                            <a:schemeClr val="bg1"/>
                          </a:solidFill>
                          <a:effectLst/>
                        </a:rPr>
                        <a:t>FeNO</a:t>
                      </a:r>
                      <a:r>
                        <a:rPr lang="de-DE" sz="1600" dirty="0">
                          <a:solidFill>
                            <a:schemeClr val="bg1"/>
                          </a:solidFill>
                          <a:effectLst/>
                        </a:rPr>
                        <a:t> </a:t>
                      </a:r>
                      <a:endParaRPr lang="de-DE" sz="1600" dirty="0">
                        <a:solidFill>
                          <a:schemeClr val="bg1"/>
                        </a:solidFill>
                        <a:effectLst/>
                        <a:latin typeface="Calibri"/>
                        <a:ea typeface="Calibri"/>
                        <a:cs typeface="Times New Roman"/>
                      </a:endParaRPr>
                    </a:p>
                  </a:txBody>
                  <a:tcPr marL="44450" marR="4445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nSpc>
                          <a:spcPct val="100000"/>
                        </a:lnSpc>
                        <a:spcBef>
                          <a:spcPts val="200"/>
                        </a:spcBef>
                        <a:spcAft>
                          <a:spcPts val="200"/>
                        </a:spcAft>
                      </a:pPr>
                      <a:r>
                        <a:rPr lang="de-DE" sz="1600" dirty="0">
                          <a:effectLst/>
                        </a:rPr>
                        <a:t>oft erhöht</a:t>
                      </a:r>
                      <a:endParaRPr lang="de-DE" sz="1600" dirty="0">
                        <a:effectLst/>
                        <a:latin typeface="Calibri"/>
                        <a:ea typeface="Calibri"/>
                        <a:cs typeface="Times New Roman"/>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nSpc>
                          <a:spcPct val="100000"/>
                        </a:lnSpc>
                        <a:spcBef>
                          <a:spcPts val="200"/>
                        </a:spcBef>
                        <a:spcAft>
                          <a:spcPts val="200"/>
                        </a:spcAft>
                      </a:pPr>
                      <a:r>
                        <a:rPr lang="de-DE" sz="1600" dirty="0">
                          <a:effectLst/>
                        </a:rPr>
                        <a:t>normal bis niedrig</a:t>
                      </a:r>
                      <a:endParaRPr lang="de-DE" sz="1600" dirty="0">
                        <a:effectLst/>
                        <a:latin typeface="Calibri"/>
                        <a:ea typeface="Calibri"/>
                        <a:cs typeface="Times New Roman"/>
                      </a:endParaRPr>
                    </a:p>
                  </a:txBody>
                  <a:tcPr marL="44450" marR="4445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3DAF5"/>
                    </a:solidFill>
                  </a:tcPr>
                </a:tc>
                <a:extLst>
                  <a:ext uri="{0D108BD9-81ED-4DB2-BD59-A6C34878D82A}">
                    <a16:rowId xmlns:a16="http://schemas.microsoft.com/office/drawing/2014/main" val="10008"/>
                  </a:ext>
                </a:extLst>
              </a:tr>
              <a:tr h="244761">
                <a:tc>
                  <a:txBody>
                    <a:bodyPr/>
                    <a:lstStyle/>
                    <a:p>
                      <a:pPr>
                        <a:lnSpc>
                          <a:spcPct val="100000"/>
                        </a:lnSpc>
                        <a:spcBef>
                          <a:spcPts val="200"/>
                        </a:spcBef>
                        <a:spcAft>
                          <a:spcPts val="200"/>
                        </a:spcAft>
                      </a:pPr>
                      <a:r>
                        <a:rPr lang="de-DE" sz="1600" dirty="0" err="1">
                          <a:solidFill>
                            <a:schemeClr val="bg1"/>
                          </a:solidFill>
                          <a:effectLst/>
                        </a:rPr>
                        <a:t>Eosinophilenzahl</a:t>
                      </a:r>
                      <a:r>
                        <a:rPr lang="de-DE" sz="1600" dirty="0">
                          <a:solidFill>
                            <a:schemeClr val="bg1"/>
                          </a:solidFill>
                          <a:effectLst/>
                        </a:rPr>
                        <a:t> im Blut</a:t>
                      </a:r>
                      <a:endParaRPr lang="de-DE" sz="1600" dirty="0">
                        <a:solidFill>
                          <a:schemeClr val="bg1"/>
                        </a:solidFill>
                        <a:effectLst/>
                        <a:latin typeface="Calibri"/>
                        <a:ea typeface="Calibri"/>
                        <a:cs typeface="Times New Roman"/>
                      </a:endParaRPr>
                    </a:p>
                  </a:txBody>
                  <a:tcPr marL="44450" marR="4445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nSpc>
                          <a:spcPct val="100000"/>
                        </a:lnSpc>
                        <a:spcBef>
                          <a:spcPts val="200"/>
                        </a:spcBef>
                        <a:spcAft>
                          <a:spcPts val="200"/>
                        </a:spcAft>
                      </a:pPr>
                      <a:r>
                        <a:rPr lang="de-DE" sz="1600" dirty="0">
                          <a:effectLst/>
                        </a:rPr>
                        <a:t>häufig erhöht </a:t>
                      </a:r>
                      <a:endParaRPr lang="de-DE" sz="1600" dirty="0">
                        <a:effectLst/>
                        <a:latin typeface="Calibri"/>
                        <a:ea typeface="Calibri"/>
                        <a:cs typeface="Times New Roman"/>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nSpc>
                          <a:spcPct val="100000"/>
                        </a:lnSpc>
                        <a:spcBef>
                          <a:spcPts val="200"/>
                        </a:spcBef>
                        <a:spcAft>
                          <a:spcPts val="200"/>
                        </a:spcAft>
                      </a:pPr>
                      <a:r>
                        <a:rPr lang="de-DE" sz="1600" dirty="0">
                          <a:effectLst/>
                        </a:rPr>
                        <a:t>meist normal </a:t>
                      </a:r>
                      <a:endParaRPr lang="de-DE" sz="1600" dirty="0">
                        <a:effectLst/>
                        <a:latin typeface="Calibri"/>
                        <a:ea typeface="Calibri"/>
                        <a:cs typeface="Times New Roman"/>
                      </a:endParaRPr>
                    </a:p>
                  </a:txBody>
                  <a:tcPr marL="44450" marR="4445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3DAF5"/>
                    </a:solidFill>
                  </a:tcPr>
                </a:tc>
                <a:extLst>
                  <a:ext uri="{0D108BD9-81ED-4DB2-BD59-A6C34878D82A}">
                    <a16:rowId xmlns:a16="http://schemas.microsoft.com/office/drawing/2014/main" val="10009"/>
                  </a:ext>
                </a:extLst>
              </a:tr>
              <a:tr h="489520">
                <a:tc>
                  <a:txBody>
                    <a:bodyPr/>
                    <a:lstStyle/>
                    <a:p>
                      <a:pPr>
                        <a:lnSpc>
                          <a:spcPct val="100000"/>
                        </a:lnSpc>
                        <a:spcBef>
                          <a:spcPts val="200"/>
                        </a:spcBef>
                        <a:spcAft>
                          <a:spcPts val="200"/>
                        </a:spcAft>
                      </a:pPr>
                      <a:r>
                        <a:rPr lang="de-DE" sz="1600" dirty="0">
                          <a:solidFill>
                            <a:schemeClr val="bg1"/>
                          </a:solidFill>
                          <a:effectLst/>
                        </a:rPr>
                        <a:t>Reversibilität der Obstruktion</a:t>
                      </a:r>
                      <a:endParaRPr lang="de-DE" sz="1600" dirty="0">
                        <a:solidFill>
                          <a:schemeClr val="bg1"/>
                        </a:solidFill>
                        <a:effectLst/>
                        <a:latin typeface="Calibri"/>
                        <a:ea typeface="Calibri"/>
                        <a:cs typeface="Times New Roman"/>
                      </a:endParaRPr>
                    </a:p>
                  </a:txBody>
                  <a:tcPr marL="44450" marR="4445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nSpc>
                          <a:spcPct val="100000"/>
                        </a:lnSpc>
                        <a:spcBef>
                          <a:spcPts val="200"/>
                        </a:spcBef>
                        <a:spcAft>
                          <a:spcPts val="200"/>
                        </a:spcAft>
                      </a:pPr>
                      <a:r>
                        <a:rPr lang="de-DE" sz="1600" dirty="0">
                          <a:effectLst/>
                        </a:rPr>
                        <a:t>diagnostisches Kriterium, oft voll reversibel</a:t>
                      </a:r>
                      <a:endParaRPr lang="de-DE" sz="1600" dirty="0">
                        <a:effectLst/>
                        <a:latin typeface="Calibri"/>
                        <a:ea typeface="Calibri"/>
                        <a:cs typeface="Times New Roman"/>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nSpc>
                          <a:spcPct val="100000"/>
                        </a:lnSpc>
                        <a:spcBef>
                          <a:spcPts val="200"/>
                        </a:spcBef>
                        <a:spcAft>
                          <a:spcPts val="200"/>
                        </a:spcAft>
                      </a:pPr>
                      <a:r>
                        <a:rPr lang="de-DE" sz="1600" dirty="0">
                          <a:effectLst/>
                        </a:rPr>
                        <a:t>nie voll reversibel</a:t>
                      </a:r>
                      <a:endParaRPr lang="de-DE" sz="1600" dirty="0">
                        <a:effectLst/>
                        <a:latin typeface="Calibri"/>
                        <a:ea typeface="Calibri"/>
                        <a:cs typeface="Times New Roman"/>
                      </a:endParaRPr>
                    </a:p>
                  </a:txBody>
                  <a:tcPr marL="44450" marR="4445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3DAF5"/>
                    </a:solidFill>
                  </a:tcPr>
                </a:tc>
                <a:extLst>
                  <a:ext uri="{0D108BD9-81ED-4DB2-BD59-A6C34878D82A}">
                    <a16:rowId xmlns:a16="http://schemas.microsoft.com/office/drawing/2014/main" val="10010"/>
                  </a:ext>
                </a:extLst>
              </a:tr>
              <a:tr h="489520">
                <a:tc>
                  <a:txBody>
                    <a:bodyPr/>
                    <a:lstStyle/>
                    <a:p>
                      <a:pPr>
                        <a:lnSpc>
                          <a:spcPct val="100000"/>
                        </a:lnSpc>
                        <a:spcBef>
                          <a:spcPts val="200"/>
                        </a:spcBef>
                        <a:spcAft>
                          <a:spcPts val="200"/>
                        </a:spcAft>
                      </a:pPr>
                      <a:r>
                        <a:rPr lang="de-DE" sz="1600" dirty="0">
                          <a:solidFill>
                            <a:schemeClr val="bg1"/>
                          </a:solidFill>
                          <a:effectLst/>
                        </a:rPr>
                        <a:t>Bronchiale Hyperreagibilität</a:t>
                      </a:r>
                      <a:endParaRPr lang="de-DE" sz="1600" dirty="0">
                        <a:solidFill>
                          <a:schemeClr val="bg1"/>
                        </a:solidFill>
                        <a:effectLst/>
                        <a:latin typeface="Calibri"/>
                        <a:ea typeface="Calibri"/>
                        <a:cs typeface="Times New Roman"/>
                      </a:endParaRPr>
                    </a:p>
                  </a:txBody>
                  <a:tcPr marL="44450" marR="4445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nSpc>
                          <a:spcPct val="100000"/>
                        </a:lnSpc>
                        <a:spcBef>
                          <a:spcPts val="200"/>
                        </a:spcBef>
                        <a:spcAft>
                          <a:spcPts val="200"/>
                        </a:spcAft>
                      </a:pPr>
                      <a:r>
                        <a:rPr lang="de-DE" sz="1600" dirty="0">
                          <a:effectLst/>
                        </a:rPr>
                        <a:t>meist vorhanden</a:t>
                      </a:r>
                      <a:endParaRPr lang="de-DE" sz="1600" dirty="0">
                        <a:effectLst/>
                        <a:latin typeface="Calibri"/>
                        <a:ea typeface="Calibri"/>
                        <a:cs typeface="Times New Roman"/>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nSpc>
                          <a:spcPct val="100000"/>
                        </a:lnSpc>
                        <a:spcBef>
                          <a:spcPts val="200"/>
                        </a:spcBef>
                        <a:spcAft>
                          <a:spcPts val="200"/>
                        </a:spcAft>
                      </a:pPr>
                      <a:r>
                        <a:rPr lang="de-DE" sz="1600" dirty="0">
                          <a:effectLst/>
                        </a:rPr>
                        <a:t>selten</a:t>
                      </a:r>
                      <a:endParaRPr lang="de-DE" sz="1600" dirty="0">
                        <a:effectLst/>
                        <a:latin typeface="Calibri"/>
                        <a:ea typeface="Calibri"/>
                        <a:cs typeface="Times New Roman"/>
                      </a:endParaRPr>
                    </a:p>
                  </a:txBody>
                  <a:tcPr marL="44450" marR="4445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3DAF5"/>
                    </a:solidFill>
                  </a:tcPr>
                </a:tc>
                <a:extLst>
                  <a:ext uri="{0D108BD9-81ED-4DB2-BD59-A6C34878D82A}">
                    <a16:rowId xmlns:a16="http://schemas.microsoft.com/office/drawing/2014/main" val="10011"/>
                  </a:ext>
                </a:extLst>
              </a:tr>
              <a:tr h="489520">
                <a:tc>
                  <a:txBody>
                    <a:bodyPr/>
                    <a:lstStyle/>
                    <a:p>
                      <a:pPr>
                        <a:lnSpc>
                          <a:spcPct val="100000"/>
                        </a:lnSpc>
                        <a:spcBef>
                          <a:spcPts val="200"/>
                        </a:spcBef>
                        <a:spcAft>
                          <a:spcPts val="200"/>
                        </a:spcAft>
                      </a:pPr>
                      <a:r>
                        <a:rPr lang="de-DE" sz="1600" dirty="0">
                          <a:solidFill>
                            <a:schemeClr val="bg1"/>
                          </a:solidFill>
                          <a:effectLst/>
                        </a:rPr>
                        <a:t>ansprechen der Obstruktion auf Kortikosteroide</a:t>
                      </a:r>
                      <a:endParaRPr lang="de-DE" sz="1600" dirty="0">
                        <a:solidFill>
                          <a:schemeClr val="bg1"/>
                        </a:solidFill>
                        <a:effectLst/>
                        <a:latin typeface="Calibri"/>
                        <a:ea typeface="Calibri"/>
                        <a:cs typeface="Times New Roman"/>
                      </a:endParaRPr>
                    </a:p>
                  </a:txBody>
                  <a:tcPr marL="44450" marR="4445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nSpc>
                          <a:spcPct val="100000"/>
                        </a:lnSpc>
                        <a:spcBef>
                          <a:spcPts val="200"/>
                        </a:spcBef>
                        <a:spcAft>
                          <a:spcPts val="200"/>
                        </a:spcAft>
                      </a:pPr>
                      <a:r>
                        <a:rPr lang="de-DE" sz="1600" dirty="0">
                          <a:effectLst/>
                        </a:rPr>
                        <a:t>regelhaft vorhanden</a:t>
                      </a:r>
                      <a:endParaRPr lang="de-DE" sz="1600" dirty="0">
                        <a:effectLst/>
                        <a:latin typeface="Calibri"/>
                        <a:ea typeface="Calibri"/>
                        <a:cs typeface="Times New Roman"/>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nSpc>
                          <a:spcPct val="100000"/>
                        </a:lnSpc>
                        <a:spcBef>
                          <a:spcPts val="200"/>
                        </a:spcBef>
                        <a:spcAft>
                          <a:spcPts val="200"/>
                        </a:spcAft>
                      </a:pPr>
                      <a:r>
                        <a:rPr lang="de-DE" sz="1600" dirty="0">
                          <a:effectLst/>
                        </a:rPr>
                        <a:t>selten </a:t>
                      </a:r>
                      <a:endParaRPr lang="de-DE" sz="1600" dirty="0">
                        <a:effectLst/>
                        <a:latin typeface="Calibri"/>
                        <a:ea typeface="Calibri"/>
                        <a:cs typeface="Times New Roman"/>
                      </a:endParaRPr>
                    </a:p>
                  </a:txBody>
                  <a:tcPr marL="44450" marR="4445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3DAF5"/>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5743033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Therapie der respiratorischen Insuffizienz </a:t>
            </a:r>
          </a:p>
        </p:txBody>
      </p:sp>
      <p:graphicFrame>
        <p:nvGraphicFramePr>
          <p:cNvPr id="3" name="Tabelle 2"/>
          <p:cNvGraphicFramePr>
            <a:graphicFrameLocks noGrp="1"/>
          </p:cNvGraphicFramePr>
          <p:nvPr>
            <p:extLst>
              <p:ext uri="{D42A27DB-BD31-4B8C-83A1-F6EECF244321}">
                <p14:modId xmlns:p14="http://schemas.microsoft.com/office/powerpoint/2010/main" val="1976510924"/>
              </p:ext>
            </p:extLst>
          </p:nvPr>
        </p:nvGraphicFramePr>
        <p:xfrm>
          <a:off x="-36510" y="1606338"/>
          <a:ext cx="9180510" cy="5252384"/>
        </p:xfrm>
        <a:graphic>
          <a:graphicData uri="http://schemas.openxmlformats.org/drawingml/2006/table">
            <a:tbl>
              <a:tblPr firstRow="1" bandRow="1">
                <a:tableStyleId>{5C22544A-7EE6-4342-B048-85BDC9FD1C3A}</a:tableStyleId>
              </a:tblPr>
              <a:tblGrid>
                <a:gridCol w="2769982">
                  <a:extLst>
                    <a:ext uri="{9D8B030D-6E8A-4147-A177-3AD203B41FA5}">
                      <a16:colId xmlns:a16="http://schemas.microsoft.com/office/drawing/2014/main" val="20000"/>
                    </a:ext>
                  </a:extLst>
                </a:gridCol>
                <a:gridCol w="435282">
                  <a:extLst>
                    <a:ext uri="{9D8B030D-6E8A-4147-A177-3AD203B41FA5}">
                      <a16:colId xmlns:a16="http://schemas.microsoft.com/office/drawing/2014/main" val="3849453604"/>
                    </a:ext>
                  </a:extLst>
                </a:gridCol>
                <a:gridCol w="2769982">
                  <a:extLst>
                    <a:ext uri="{9D8B030D-6E8A-4147-A177-3AD203B41FA5}">
                      <a16:colId xmlns:a16="http://schemas.microsoft.com/office/drawing/2014/main" val="20001"/>
                    </a:ext>
                  </a:extLst>
                </a:gridCol>
                <a:gridCol w="435282">
                  <a:extLst>
                    <a:ext uri="{9D8B030D-6E8A-4147-A177-3AD203B41FA5}">
                      <a16:colId xmlns:a16="http://schemas.microsoft.com/office/drawing/2014/main" val="718782382"/>
                    </a:ext>
                  </a:extLst>
                </a:gridCol>
                <a:gridCol w="2769982">
                  <a:extLst>
                    <a:ext uri="{9D8B030D-6E8A-4147-A177-3AD203B41FA5}">
                      <a16:colId xmlns:a16="http://schemas.microsoft.com/office/drawing/2014/main" val="20002"/>
                    </a:ext>
                  </a:extLst>
                </a:gridCol>
              </a:tblGrid>
              <a:tr h="625012">
                <a:tc>
                  <a:txBody>
                    <a:bodyPr/>
                    <a:lstStyle/>
                    <a:p>
                      <a:pPr algn="ctr"/>
                      <a:r>
                        <a:rPr lang="de-DE" sz="2000" b="0" dirty="0">
                          <a:solidFill>
                            <a:schemeClr val="tx1"/>
                          </a:solidFill>
                        </a:rPr>
                        <a:t>Lunge</a:t>
                      </a:r>
                    </a:p>
                  </a:txBody>
                  <a:tcPr marT="720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de-DE" sz="2000" b="0" dirty="0">
                        <a:solidFill>
                          <a:schemeClr val="tx1"/>
                        </a:solidFill>
                      </a:endParaRPr>
                    </a:p>
                  </a:txBody>
                  <a:tcPr marT="72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2000" b="0" dirty="0">
                          <a:solidFill>
                            <a:schemeClr val="tx1"/>
                          </a:solidFill>
                        </a:rPr>
                        <a:t>Kompartiment</a:t>
                      </a:r>
                    </a:p>
                  </a:txBody>
                  <a:tcPr marT="720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endParaRPr lang="de-DE" sz="2000" b="0" dirty="0">
                        <a:solidFill>
                          <a:schemeClr val="tx1"/>
                        </a:solidFill>
                      </a:endParaRPr>
                    </a:p>
                  </a:txBody>
                  <a:tcPr marT="72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2000" b="0" dirty="0">
                          <a:solidFill>
                            <a:schemeClr val="tx1"/>
                          </a:solidFill>
                        </a:rPr>
                        <a:t>Atempumpe</a:t>
                      </a:r>
                    </a:p>
                  </a:txBody>
                  <a:tcPr marT="720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0000"/>
                  </a:ext>
                </a:extLst>
              </a:tr>
              <a:tr h="416746">
                <a:tc>
                  <a:txBody>
                    <a:bodyPr/>
                    <a:lstStyle/>
                    <a:p>
                      <a:pPr algn="ctr"/>
                      <a:endParaRPr lang="de-DE" sz="2000" b="0" dirty="0"/>
                    </a:p>
                  </a:txBody>
                  <a:tcPr marT="7200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de-DE" sz="2000" b="0" dirty="0"/>
                    </a:p>
                  </a:txBody>
                  <a:tcPr marT="7200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de-DE" sz="2000" b="0" dirty="0">
                        <a:solidFill>
                          <a:schemeClr val="tx1"/>
                        </a:solidFill>
                      </a:endParaRPr>
                    </a:p>
                  </a:txBody>
                  <a:tcPr marT="7200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de-DE" sz="2000" b="0" dirty="0">
                        <a:solidFill>
                          <a:schemeClr val="tx1"/>
                        </a:solidFill>
                      </a:endParaRPr>
                    </a:p>
                  </a:txBody>
                  <a:tcPr marT="7200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de-DE" sz="2000" b="0" dirty="0">
                        <a:solidFill>
                          <a:schemeClr val="tx1"/>
                        </a:solidFill>
                      </a:endParaRPr>
                    </a:p>
                  </a:txBody>
                  <a:tcPr marT="7200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619287">
                <a:tc>
                  <a:txBody>
                    <a:bodyPr/>
                    <a:lstStyle/>
                    <a:p>
                      <a:pPr algn="ctr"/>
                      <a:r>
                        <a:rPr lang="de-DE" sz="2000" b="0" dirty="0"/>
                        <a:t>pulmonale Insuffizienz</a:t>
                      </a:r>
                    </a:p>
                    <a:p>
                      <a:pPr algn="ctr"/>
                      <a:r>
                        <a:rPr lang="de-DE" sz="2000" b="0" dirty="0"/>
                        <a:t>(respiratorische</a:t>
                      </a:r>
                    </a:p>
                    <a:p>
                      <a:pPr algn="ctr"/>
                      <a:r>
                        <a:rPr lang="de-DE" sz="2000" b="0" dirty="0"/>
                        <a:t>Insuffizienz Typ 1)</a:t>
                      </a:r>
                    </a:p>
                  </a:txBody>
                  <a:tcPr marT="72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de-DE" sz="2000" b="0" dirty="0"/>
                    </a:p>
                  </a:txBody>
                  <a:tcPr marT="72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de-DE" sz="2000" b="0" dirty="0"/>
                        <a:t>Störung</a:t>
                      </a:r>
                    </a:p>
                  </a:txBody>
                  <a:tcPr marT="72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endParaRPr lang="de-DE" sz="2000" b="0" dirty="0"/>
                    </a:p>
                  </a:txBody>
                  <a:tcPr marT="72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de-DE" sz="2000" b="0" dirty="0">
                          <a:solidFill>
                            <a:schemeClr val="tx1"/>
                          </a:solidFill>
                        </a:rPr>
                        <a:t>ventilatorische Insuffizienz</a:t>
                      </a:r>
                    </a:p>
                    <a:p>
                      <a:pPr algn="ctr"/>
                      <a:r>
                        <a:rPr lang="de-DE" sz="2000" b="0" dirty="0">
                          <a:solidFill>
                            <a:schemeClr val="tx1"/>
                          </a:solidFill>
                        </a:rPr>
                        <a:t>(respiratorische</a:t>
                      </a:r>
                    </a:p>
                    <a:p>
                      <a:pPr algn="ctr"/>
                      <a:r>
                        <a:rPr lang="de-DE" sz="2000" b="0" dirty="0">
                          <a:solidFill>
                            <a:schemeClr val="tx1"/>
                          </a:solidFill>
                        </a:rPr>
                        <a:t>Insuffizienz Typ 2)</a:t>
                      </a:r>
                    </a:p>
                    <a:p>
                      <a:pPr algn="ctr"/>
                      <a:endParaRPr lang="de-DE" sz="2000" b="0" dirty="0">
                        <a:solidFill>
                          <a:schemeClr val="tx1"/>
                        </a:solidFill>
                      </a:endParaRPr>
                    </a:p>
                  </a:txBody>
                  <a:tcPr marT="72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0002"/>
                  </a:ext>
                </a:extLst>
              </a:tr>
              <a:tr h="386683">
                <a:tc>
                  <a:txBody>
                    <a:bodyPr/>
                    <a:lstStyle/>
                    <a:p>
                      <a:pPr algn="ctr"/>
                      <a:endParaRPr lang="de-DE" sz="1800" b="0" kern="1200" baseline="-25000" dirty="0">
                        <a:solidFill>
                          <a:schemeClr val="dk1"/>
                        </a:solidFill>
                        <a:latin typeface="+mn-lt"/>
                        <a:ea typeface="+mn-ea"/>
                        <a:cs typeface="+mn-cs"/>
                      </a:endParaRPr>
                    </a:p>
                  </a:txBody>
                  <a:tcPr marT="72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de-DE" sz="1800" b="0" kern="1200" baseline="-25000" dirty="0">
                        <a:solidFill>
                          <a:schemeClr val="dk1"/>
                        </a:solidFill>
                        <a:latin typeface="+mn-lt"/>
                        <a:ea typeface="+mn-ea"/>
                        <a:cs typeface="+mn-cs"/>
                      </a:endParaRPr>
                    </a:p>
                  </a:txBody>
                  <a:tcPr marT="72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de-DE" b="0" dirty="0"/>
                    </a:p>
                  </a:txBody>
                  <a:tcPr marT="72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de-DE" b="0" dirty="0"/>
                    </a:p>
                  </a:txBody>
                  <a:tcPr marT="72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de-DE" sz="1800" b="0" kern="1200" baseline="-25000" dirty="0">
                        <a:solidFill>
                          <a:schemeClr val="dk1"/>
                        </a:solidFill>
                        <a:latin typeface="+mn-lt"/>
                        <a:ea typeface="+mn-ea"/>
                        <a:cs typeface="+mn-cs"/>
                      </a:endParaRPr>
                    </a:p>
                  </a:txBody>
                  <a:tcPr marT="72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108207">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r>
                        <a:rPr lang="de-DE" sz="2000" b="0" dirty="0"/>
                        <a:t>PaO</a:t>
                      </a:r>
                      <a:r>
                        <a:rPr lang="de-DE" sz="2000" b="0" kern="1200" baseline="-25000" dirty="0">
                          <a:solidFill>
                            <a:schemeClr val="dk1"/>
                          </a:solidFill>
                          <a:latin typeface="+mn-lt"/>
                          <a:ea typeface="+mn-ea"/>
                          <a:cs typeface="+mn-cs"/>
                        </a:rPr>
                        <a:t>2</a:t>
                      </a:r>
                      <a:r>
                        <a:rPr lang="de-DE" sz="2000" b="0" dirty="0"/>
                        <a:t>↓  P</a:t>
                      </a:r>
                      <a:r>
                        <a:rPr lang="de-DE" sz="2000" b="0" kern="1200" baseline="0" dirty="0">
                          <a:solidFill>
                            <a:schemeClr val="dk1"/>
                          </a:solidFill>
                          <a:latin typeface="+mn-lt"/>
                          <a:ea typeface="+mn-ea"/>
                          <a:cs typeface="+mn-cs"/>
                        </a:rPr>
                        <a:t>aCO</a:t>
                      </a:r>
                      <a:r>
                        <a:rPr lang="de-DE" sz="2000" b="0" kern="1200" baseline="-25000" dirty="0">
                          <a:solidFill>
                            <a:schemeClr val="dk1"/>
                          </a:solidFill>
                          <a:latin typeface="+mn-lt"/>
                          <a:ea typeface="+mn-ea"/>
                          <a:cs typeface="+mn-cs"/>
                        </a:rPr>
                        <a:t>2</a:t>
                      </a:r>
                      <a:r>
                        <a:rPr lang="de-DE" sz="2000" b="0" dirty="0"/>
                        <a:t>↓→</a:t>
                      </a:r>
                      <a:r>
                        <a:rPr lang="de-DE" sz="1200" b="0" dirty="0"/>
                        <a:t> </a:t>
                      </a:r>
                    </a:p>
                    <a:p>
                      <a:pPr algn="l">
                        <a:lnSpc>
                          <a:spcPct val="100000"/>
                        </a:lnSpc>
                        <a:spcBef>
                          <a:spcPts val="0"/>
                        </a:spcBef>
                        <a:spcAft>
                          <a:spcPts val="600"/>
                        </a:spcAft>
                      </a:pPr>
                      <a:r>
                        <a:rPr lang="de-DE" sz="1200" b="0" dirty="0"/>
                        <a:t>respiratorische Partialinsuffizienz</a:t>
                      </a:r>
                    </a:p>
                  </a:txBody>
                  <a:tcPr marT="72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0000"/>
                        </a:lnSpc>
                        <a:spcBef>
                          <a:spcPts val="0"/>
                        </a:spcBef>
                        <a:spcAft>
                          <a:spcPts val="600"/>
                        </a:spcAft>
                      </a:pPr>
                      <a:endParaRPr lang="de-DE" sz="1200" b="0" dirty="0"/>
                    </a:p>
                  </a:txBody>
                  <a:tcPr marT="72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de-DE" sz="2000" b="0" dirty="0"/>
                        <a:t>Blutgasanalyse</a:t>
                      </a:r>
                    </a:p>
                  </a:txBody>
                  <a:tcPr marT="72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endParaRPr lang="de-DE" sz="2000" b="0" dirty="0"/>
                    </a:p>
                  </a:txBody>
                  <a:tcPr marT="72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spcBef>
                          <a:spcPts val="0"/>
                        </a:spcBef>
                        <a:spcAft>
                          <a:spcPts val="600"/>
                        </a:spcAft>
                      </a:pPr>
                      <a:r>
                        <a:rPr lang="de-DE" sz="2000" b="0" dirty="0"/>
                        <a:t>PaO</a:t>
                      </a:r>
                      <a:r>
                        <a:rPr lang="de-DE" sz="2000" b="0" baseline="-25000" dirty="0"/>
                        <a:t>2</a:t>
                      </a:r>
                      <a:r>
                        <a:rPr lang="de-DE" sz="2000" b="0" dirty="0"/>
                        <a:t>↓  </a:t>
                      </a:r>
                      <a:r>
                        <a:rPr lang="de-DE" sz="2000" b="0" kern="1200" baseline="0" dirty="0">
                          <a:solidFill>
                            <a:schemeClr val="dk1"/>
                          </a:solidFill>
                          <a:latin typeface="+mn-lt"/>
                          <a:ea typeface="+mn-ea"/>
                          <a:cs typeface="+mn-cs"/>
                        </a:rPr>
                        <a:t>PaCO</a:t>
                      </a:r>
                      <a:r>
                        <a:rPr lang="de-DE" sz="2000" b="0" kern="1200" baseline="-25000" dirty="0">
                          <a:solidFill>
                            <a:schemeClr val="dk1"/>
                          </a:solidFill>
                          <a:latin typeface="+mn-lt"/>
                          <a:ea typeface="+mn-ea"/>
                          <a:cs typeface="+mn-cs"/>
                        </a:rPr>
                        <a:t>2</a:t>
                      </a:r>
                      <a:r>
                        <a:rPr lang="de-DE" sz="2000" b="0" kern="1200" baseline="0" dirty="0">
                          <a:solidFill>
                            <a:schemeClr val="dk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b="0" dirty="0"/>
                        <a:t> </a:t>
                      </a:r>
                    </a:p>
                    <a:p>
                      <a:pPr marL="0" marR="0" indent="0" algn="l" defTabSz="914400" rtl="0" eaLnBrk="1" fontAlgn="auto" latinLnBrk="0" hangingPunct="1">
                        <a:lnSpc>
                          <a:spcPct val="100000"/>
                        </a:lnSpc>
                        <a:spcBef>
                          <a:spcPts val="0"/>
                        </a:spcBef>
                        <a:spcAft>
                          <a:spcPts val="600"/>
                        </a:spcAft>
                        <a:buClrTx/>
                        <a:buSzTx/>
                        <a:buFontTx/>
                        <a:buNone/>
                        <a:tabLst/>
                        <a:defRPr/>
                      </a:pPr>
                      <a:r>
                        <a:rPr lang="de-DE" sz="1200" b="0" dirty="0"/>
                        <a:t>respiratorische </a:t>
                      </a:r>
                      <a:r>
                        <a:rPr lang="de-DE" sz="1200" b="0" dirty="0" err="1"/>
                        <a:t>Globalisuffizienz</a:t>
                      </a:r>
                      <a:endParaRPr lang="de-DE" sz="1200" b="0" dirty="0"/>
                    </a:p>
                    <a:p>
                      <a:pPr algn="ctr"/>
                      <a:endParaRPr lang="de-DE" sz="1800" b="0" kern="1200" baseline="-25000" dirty="0">
                        <a:solidFill>
                          <a:schemeClr val="dk1"/>
                        </a:solidFill>
                        <a:latin typeface="+mn-lt"/>
                        <a:ea typeface="+mn-ea"/>
                        <a:cs typeface="+mn-cs"/>
                      </a:endParaRPr>
                    </a:p>
                  </a:txBody>
                  <a:tcPr marT="72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0004"/>
                  </a:ext>
                </a:extLst>
              </a:tr>
              <a:tr h="416746">
                <a:tc>
                  <a:txBody>
                    <a:bodyPr/>
                    <a:lstStyle/>
                    <a:p>
                      <a:pPr algn="ctr"/>
                      <a:endParaRPr lang="de-DE" b="0" dirty="0"/>
                    </a:p>
                  </a:txBody>
                  <a:tcPr marT="72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de-DE" b="0" dirty="0"/>
                    </a:p>
                  </a:txBody>
                  <a:tcPr marT="72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de-DE" sz="2000" b="0" dirty="0"/>
                    </a:p>
                  </a:txBody>
                  <a:tcPr marT="72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de-DE" sz="2000" b="0" dirty="0"/>
                    </a:p>
                  </a:txBody>
                  <a:tcPr marT="72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de-DE" b="0" dirty="0"/>
                    </a:p>
                  </a:txBody>
                  <a:tcPr marT="72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25012">
                <a:tc>
                  <a:txBody>
                    <a:bodyPr/>
                    <a:lstStyle/>
                    <a:p>
                      <a:pPr algn="ctr"/>
                      <a:r>
                        <a:rPr lang="de-DE" sz="2000" b="0" dirty="0"/>
                        <a:t>Sauerstoffgabe</a:t>
                      </a:r>
                    </a:p>
                  </a:txBody>
                  <a:tcPr marT="72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de-DE" sz="2000" b="0" dirty="0"/>
                    </a:p>
                  </a:txBody>
                  <a:tcPr marT="72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de-DE" sz="2000" b="0" dirty="0"/>
                        <a:t>Therapie</a:t>
                      </a:r>
                    </a:p>
                  </a:txBody>
                  <a:tcPr marT="72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endParaRPr lang="de-DE" sz="2000" b="0" dirty="0"/>
                    </a:p>
                  </a:txBody>
                  <a:tcPr marT="72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de-DE" sz="2000" b="0" dirty="0">
                          <a:solidFill>
                            <a:schemeClr val="tx1"/>
                          </a:solidFill>
                        </a:rPr>
                        <a:t>Beatmung</a:t>
                      </a:r>
                    </a:p>
                  </a:txBody>
                  <a:tcPr marT="72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0006"/>
                  </a:ext>
                </a:extLst>
              </a:tr>
            </a:tbl>
          </a:graphicData>
        </a:graphic>
      </p:graphicFrame>
      <p:cxnSp>
        <p:nvCxnSpPr>
          <p:cNvPr id="5" name="Gerade Verbindung mit Pfeil 4">
            <a:extLst>
              <a:ext uri="{FF2B5EF4-FFF2-40B4-BE49-F238E27FC236}">
                <a16:creationId xmlns:a16="http://schemas.microsoft.com/office/drawing/2014/main" id="{A91F345E-2B67-4FE3-88E6-14E75A54728B}"/>
              </a:ext>
            </a:extLst>
          </p:cNvPr>
          <p:cNvCxnSpPr/>
          <p:nvPr/>
        </p:nvCxnSpPr>
        <p:spPr>
          <a:xfrm>
            <a:off x="1403648" y="2204864"/>
            <a:ext cx="0" cy="43204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a:extLst>
              <a:ext uri="{FF2B5EF4-FFF2-40B4-BE49-F238E27FC236}">
                <a16:creationId xmlns:a16="http://schemas.microsoft.com/office/drawing/2014/main" id="{CCED88D5-6441-490D-A81A-AA96F453E973}"/>
              </a:ext>
            </a:extLst>
          </p:cNvPr>
          <p:cNvCxnSpPr/>
          <p:nvPr/>
        </p:nvCxnSpPr>
        <p:spPr>
          <a:xfrm>
            <a:off x="7740352" y="2204864"/>
            <a:ext cx="0" cy="43204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a:extLst>
              <a:ext uri="{FF2B5EF4-FFF2-40B4-BE49-F238E27FC236}">
                <a16:creationId xmlns:a16="http://schemas.microsoft.com/office/drawing/2014/main" id="{2600B316-0267-45F1-9E7A-370BB33C9CDE}"/>
              </a:ext>
            </a:extLst>
          </p:cNvPr>
          <p:cNvCxnSpPr/>
          <p:nvPr/>
        </p:nvCxnSpPr>
        <p:spPr>
          <a:xfrm>
            <a:off x="1400343" y="4293096"/>
            <a:ext cx="0" cy="43204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A742918B-5C74-4883-9533-81A89193F151}"/>
              </a:ext>
            </a:extLst>
          </p:cNvPr>
          <p:cNvCxnSpPr/>
          <p:nvPr/>
        </p:nvCxnSpPr>
        <p:spPr>
          <a:xfrm>
            <a:off x="1403648" y="5805264"/>
            <a:ext cx="0" cy="43204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a16="http://schemas.microsoft.com/office/drawing/2014/main" id="{D11741FD-AB7F-46B9-858B-E11566408570}"/>
              </a:ext>
            </a:extLst>
          </p:cNvPr>
          <p:cNvCxnSpPr/>
          <p:nvPr/>
        </p:nvCxnSpPr>
        <p:spPr>
          <a:xfrm>
            <a:off x="7740352" y="4293096"/>
            <a:ext cx="0" cy="43204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a:extLst>
              <a:ext uri="{FF2B5EF4-FFF2-40B4-BE49-F238E27FC236}">
                <a16:creationId xmlns:a16="http://schemas.microsoft.com/office/drawing/2014/main" id="{ED8D7D57-FEB5-4818-8595-D5C3B2069D56}"/>
              </a:ext>
            </a:extLst>
          </p:cNvPr>
          <p:cNvCxnSpPr/>
          <p:nvPr/>
        </p:nvCxnSpPr>
        <p:spPr>
          <a:xfrm>
            <a:off x="7741758" y="5805264"/>
            <a:ext cx="0" cy="43204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5528701"/>
      </p:ext>
    </p:extLst>
  </p:cSld>
  <p:clrMapOvr>
    <a:masterClrMapping/>
  </p:clrMapOvr>
  <p:transition spd="slow">
    <p:wheel spokes="1"/>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832503E-0F45-4E73-939C-5A051D1F674B}"/>
              </a:ext>
            </a:extLst>
          </p:cNvPr>
          <p:cNvSpPr>
            <a:spLocks noGrp="1"/>
          </p:cNvSpPr>
          <p:nvPr>
            <p:ph type="ctrTitle"/>
          </p:nvPr>
        </p:nvSpPr>
        <p:spPr/>
        <p:txBody>
          <a:bodyPr/>
          <a:lstStyle/>
          <a:p>
            <a:r>
              <a:rPr lang="de-DE" dirty="0"/>
              <a:t>medikamentöse Therapie</a:t>
            </a:r>
          </a:p>
        </p:txBody>
      </p:sp>
    </p:spTree>
    <p:extLst>
      <p:ext uri="{BB962C8B-B14F-4D97-AF65-F5344CB8AC3E}">
        <p14:creationId xmlns:p14="http://schemas.microsoft.com/office/powerpoint/2010/main" val="28720190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1FD08C-10AA-45CB-BA1A-5F72CA44B257}"/>
              </a:ext>
            </a:extLst>
          </p:cNvPr>
          <p:cNvSpPr>
            <a:spLocks noGrp="1"/>
          </p:cNvSpPr>
          <p:nvPr>
            <p:ph type="title"/>
          </p:nvPr>
        </p:nvSpPr>
        <p:spPr/>
        <p:txBody>
          <a:bodyPr>
            <a:normAutofit/>
          </a:bodyPr>
          <a:lstStyle/>
          <a:p>
            <a:r>
              <a:rPr lang="de-DE" dirty="0"/>
              <a:t>medikamentöse Langzeitbehandlung</a:t>
            </a:r>
          </a:p>
        </p:txBody>
      </p:sp>
      <p:grpSp>
        <p:nvGrpSpPr>
          <p:cNvPr id="59" name="Gruppieren 58">
            <a:extLst>
              <a:ext uri="{FF2B5EF4-FFF2-40B4-BE49-F238E27FC236}">
                <a16:creationId xmlns:a16="http://schemas.microsoft.com/office/drawing/2014/main" id="{E7ADC471-A998-4F75-835F-25401E888D5F}"/>
              </a:ext>
            </a:extLst>
          </p:cNvPr>
          <p:cNvGrpSpPr/>
          <p:nvPr/>
        </p:nvGrpSpPr>
        <p:grpSpPr>
          <a:xfrm>
            <a:off x="251520" y="1700808"/>
            <a:ext cx="8712968" cy="4971557"/>
            <a:chOff x="251520" y="1700808"/>
            <a:chExt cx="8712968" cy="4971557"/>
          </a:xfrm>
        </p:grpSpPr>
        <p:grpSp>
          <p:nvGrpSpPr>
            <p:cNvPr id="39" name="Gruppieren 38">
              <a:extLst>
                <a:ext uri="{FF2B5EF4-FFF2-40B4-BE49-F238E27FC236}">
                  <a16:creationId xmlns:a16="http://schemas.microsoft.com/office/drawing/2014/main" id="{1E683230-7279-4002-8A15-2AB566D6AB49}"/>
                </a:ext>
              </a:extLst>
            </p:cNvPr>
            <p:cNvGrpSpPr/>
            <p:nvPr/>
          </p:nvGrpSpPr>
          <p:grpSpPr>
            <a:xfrm>
              <a:off x="251520" y="1700808"/>
              <a:ext cx="8712968" cy="4971557"/>
              <a:chOff x="251520" y="1700808"/>
              <a:chExt cx="8712968" cy="4971557"/>
            </a:xfrm>
          </p:grpSpPr>
          <p:sp>
            <p:nvSpPr>
              <p:cNvPr id="5" name="Rechteck: abgerundete Ecken 4">
                <a:extLst>
                  <a:ext uri="{FF2B5EF4-FFF2-40B4-BE49-F238E27FC236}">
                    <a16:creationId xmlns:a16="http://schemas.microsoft.com/office/drawing/2014/main" id="{A598B663-B46C-498E-A931-720135581249}"/>
                  </a:ext>
                </a:extLst>
              </p:cNvPr>
              <p:cNvSpPr/>
              <p:nvPr/>
            </p:nvSpPr>
            <p:spPr>
              <a:xfrm>
                <a:off x="251520" y="1700808"/>
                <a:ext cx="8712968" cy="432048"/>
              </a:xfrm>
              <a:prstGeom prst="round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rPr>
                  <a:t>nichtmedikamentöse Therapie &amp; Tabakentwöhnung </a:t>
                </a:r>
                <a:r>
                  <a:rPr lang="de-DE" sz="1400" b="1" dirty="0">
                    <a:solidFill>
                      <a:schemeClr val="tx1"/>
                    </a:solidFill>
                    <a:sym typeface="Symbol" panose="05050102010706020507" pitchFamily="18" charset="2"/>
                  </a:rPr>
                  <a:t> </a:t>
                </a:r>
                <a:r>
                  <a:rPr lang="de-DE" sz="1400" dirty="0">
                    <a:solidFill>
                      <a:schemeClr val="tx1"/>
                    </a:solidFill>
                  </a:rPr>
                  <a:t>medikamentöse Therapie</a:t>
                </a:r>
              </a:p>
            </p:txBody>
          </p:sp>
          <p:sp>
            <p:nvSpPr>
              <p:cNvPr id="7" name="Rechteck: abgerundete Ecken 6">
                <a:extLst>
                  <a:ext uri="{FF2B5EF4-FFF2-40B4-BE49-F238E27FC236}">
                    <a16:creationId xmlns:a16="http://schemas.microsoft.com/office/drawing/2014/main" id="{C96C8423-78AE-433D-BC50-D4C305909AC2}"/>
                  </a:ext>
                </a:extLst>
              </p:cNvPr>
              <p:cNvSpPr/>
              <p:nvPr/>
            </p:nvSpPr>
            <p:spPr>
              <a:xfrm>
                <a:off x="251520" y="2257028"/>
                <a:ext cx="3871094" cy="432048"/>
              </a:xfrm>
              <a:prstGeom prst="roundRect">
                <a:avLst/>
              </a:prstGeom>
              <a:solidFill>
                <a:schemeClr val="tx2">
                  <a:lumMod val="20000"/>
                  <a:lumOff val="80000"/>
                </a:schemeClr>
              </a:solidFill>
              <a:ln w="952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rPr>
                  <a:t>Symptomatik vorrangig (</a:t>
                </a:r>
                <a:r>
                  <a:rPr lang="de-DE" sz="1400" dirty="0" err="1">
                    <a:solidFill>
                      <a:schemeClr val="tx1"/>
                    </a:solidFill>
                  </a:rPr>
                  <a:t>LuFu</a:t>
                </a:r>
                <a:r>
                  <a:rPr lang="de-DE" sz="1400" dirty="0">
                    <a:solidFill>
                      <a:schemeClr val="tx1"/>
                    </a:solidFill>
                  </a:rPr>
                  <a:t> berücksichtigen)</a:t>
                </a:r>
              </a:p>
            </p:txBody>
          </p:sp>
          <p:sp>
            <p:nvSpPr>
              <p:cNvPr id="9" name="Rechteck: abgerundete Ecken 8">
                <a:extLst>
                  <a:ext uri="{FF2B5EF4-FFF2-40B4-BE49-F238E27FC236}">
                    <a16:creationId xmlns:a16="http://schemas.microsoft.com/office/drawing/2014/main" id="{BAE69FFC-9240-4EF0-8459-0A94B946215A}"/>
                  </a:ext>
                </a:extLst>
              </p:cNvPr>
              <p:cNvSpPr/>
              <p:nvPr/>
            </p:nvSpPr>
            <p:spPr>
              <a:xfrm>
                <a:off x="4211960" y="2250480"/>
                <a:ext cx="3962139" cy="432048"/>
              </a:xfrm>
              <a:prstGeom prst="roundRect">
                <a:avLst/>
              </a:prstGeom>
              <a:solidFill>
                <a:schemeClr val="tx2">
                  <a:lumMod val="20000"/>
                  <a:lumOff val="80000"/>
                </a:schemeClr>
              </a:solidFill>
              <a:ln w="952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rPr>
                  <a:t>aufgetretene Exazerbationen vorrangig</a:t>
                </a:r>
              </a:p>
            </p:txBody>
          </p:sp>
          <p:sp>
            <p:nvSpPr>
              <p:cNvPr id="11" name="Rechteck: abgerundete Ecken 10">
                <a:extLst>
                  <a:ext uri="{FF2B5EF4-FFF2-40B4-BE49-F238E27FC236}">
                    <a16:creationId xmlns:a16="http://schemas.microsoft.com/office/drawing/2014/main" id="{934CCE1D-887C-4C67-AC4F-88100648672E}"/>
                  </a:ext>
                </a:extLst>
              </p:cNvPr>
              <p:cNvSpPr/>
              <p:nvPr/>
            </p:nvSpPr>
            <p:spPr>
              <a:xfrm>
                <a:off x="251520" y="2944788"/>
                <a:ext cx="1800200" cy="432048"/>
              </a:xfrm>
              <a:prstGeom prst="round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rPr>
                  <a:t>leichte-mittelgradige Symptomatik</a:t>
                </a:r>
              </a:p>
            </p:txBody>
          </p:sp>
          <p:sp>
            <p:nvSpPr>
              <p:cNvPr id="13" name="Rechteck: abgerundete Ecken 12">
                <a:extLst>
                  <a:ext uri="{FF2B5EF4-FFF2-40B4-BE49-F238E27FC236}">
                    <a16:creationId xmlns:a16="http://schemas.microsoft.com/office/drawing/2014/main" id="{6E7247A5-F060-4B35-A997-AFD2A964F593}"/>
                  </a:ext>
                </a:extLst>
              </p:cNvPr>
              <p:cNvSpPr/>
              <p:nvPr/>
            </p:nvSpPr>
            <p:spPr>
              <a:xfrm>
                <a:off x="2194816" y="3624113"/>
                <a:ext cx="1908211" cy="901888"/>
              </a:xfrm>
              <a:prstGeom prst="round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de-DE" sz="1400" dirty="0">
                    <a:solidFill>
                      <a:schemeClr val="tx1"/>
                    </a:solidFill>
                  </a:rPr>
                  <a:t>LAMA oder LABA</a:t>
                </a:r>
              </a:p>
              <a:p>
                <a:r>
                  <a:rPr lang="de-DE" sz="1400" dirty="0">
                    <a:solidFill>
                      <a:schemeClr val="tx1"/>
                    </a:solidFill>
                  </a:rPr>
                  <a:t>oder</a:t>
                </a:r>
              </a:p>
              <a:p>
                <a:pPr marL="171450" indent="-171450">
                  <a:buFont typeface="Arial" panose="020B0604020202020204" pitchFamily="34" charset="0"/>
                  <a:buChar char="•"/>
                </a:pPr>
                <a:r>
                  <a:rPr lang="de-DE" sz="1400" dirty="0">
                    <a:solidFill>
                      <a:schemeClr val="tx1"/>
                    </a:solidFill>
                  </a:rPr>
                  <a:t>LAMA + LABA</a:t>
                </a:r>
              </a:p>
            </p:txBody>
          </p:sp>
          <p:sp>
            <p:nvSpPr>
              <p:cNvPr id="15" name="Rechteck: abgerundete Ecken 14">
                <a:extLst>
                  <a:ext uri="{FF2B5EF4-FFF2-40B4-BE49-F238E27FC236}">
                    <a16:creationId xmlns:a16="http://schemas.microsoft.com/office/drawing/2014/main" id="{4400F141-A69D-40FB-ABE0-345F07ED86B7}"/>
                  </a:ext>
                </a:extLst>
              </p:cNvPr>
              <p:cNvSpPr/>
              <p:nvPr/>
            </p:nvSpPr>
            <p:spPr>
              <a:xfrm>
                <a:off x="2195736" y="2943522"/>
                <a:ext cx="1908212" cy="432048"/>
              </a:xfrm>
              <a:prstGeom prst="round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rPr>
                  <a:t>mittelgradige – schwere Symptomatik</a:t>
                </a:r>
              </a:p>
            </p:txBody>
          </p:sp>
          <p:sp>
            <p:nvSpPr>
              <p:cNvPr id="17" name="Rechteck: abgerundete Ecken 16">
                <a:extLst>
                  <a:ext uri="{FF2B5EF4-FFF2-40B4-BE49-F238E27FC236}">
                    <a16:creationId xmlns:a16="http://schemas.microsoft.com/office/drawing/2014/main" id="{35E35C62-3B0C-47CF-8CFE-321EBED06626}"/>
                  </a:ext>
                </a:extLst>
              </p:cNvPr>
              <p:cNvSpPr/>
              <p:nvPr/>
            </p:nvSpPr>
            <p:spPr>
              <a:xfrm>
                <a:off x="251520" y="3611612"/>
                <a:ext cx="1800201" cy="1621234"/>
              </a:xfrm>
              <a:prstGeom prst="round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de-DE" sz="1400" dirty="0">
                    <a:solidFill>
                      <a:schemeClr val="tx1"/>
                    </a:solidFill>
                  </a:rPr>
                  <a:t>keine Therapie</a:t>
                </a:r>
              </a:p>
              <a:p>
                <a:r>
                  <a:rPr lang="de-DE" sz="1400" dirty="0">
                    <a:solidFill>
                      <a:schemeClr val="tx1"/>
                    </a:solidFill>
                  </a:rPr>
                  <a:t>oder</a:t>
                </a:r>
              </a:p>
              <a:p>
                <a:pPr marL="171450" indent="-171450">
                  <a:buFont typeface="Arial" panose="020B0604020202020204" pitchFamily="34" charset="0"/>
                  <a:buChar char="•"/>
                </a:pPr>
                <a:r>
                  <a:rPr lang="de-DE" sz="1400" dirty="0">
                    <a:solidFill>
                      <a:schemeClr val="tx1"/>
                    </a:solidFill>
                  </a:rPr>
                  <a:t>SAMA </a:t>
                </a:r>
                <a:r>
                  <a:rPr lang="de-DE" sz="1400" b="1" dirty="0">
                    <a:solidFill>
                      <a:srgbClr val="FF0000"/>
                    </a:solidFill>
                  </a:rPr>
                  <a:t>oder </a:t>
                </a:r>
                <a:r>
                  <a:rPr lang="de-DE" sz="1400" dirty="0">
                    <a:solidFill>
                      <a:schemeClr val="tx1"/>
                    </a:solidFill>
                  </a:rPr>
                  <a:t>SABA bei Bedarf </a:t>
                </a:r>
              </a:p>
              <a:p>
                <a:r>
                  <a:rPr lang="de-DE" sz="1400" dirty="0">
                    <a:solidFill>
                      <a:schemeClr val="tx1"/>
                    </a:solidFill>
                  </a:rPr>
                  <a:t>oder</a:t>
                </a:r>
              </a:p>
              <a:p>
                <a:pPr marL="171450" indent="-171450">
                  <a:buFont typeface="Arial" panose="020B0604020202020204" pitchFamily="34" charset="0"/>
                  <a:buChar char="•"/>
                </a:pPr>
                <a:r>
                  <a:rPr lang="de-DE" sz="1400" dirty="0">
                    <a:solidFill>
                      <a:schemeClr val="tx1"/>
                    </a:solidFill>
                  </a:rPr>
                  <a:t>LAMA oder LABA</a:t>
                </a:r>
              </a:p>
            </p:txBody>
          </p:sp>
          <p:sp>
            <p:nvSpPr>
              <p:cNvPr id="19" name="Rechteck: abgerundete Ecken 18">
                <a:extLst>
                  <a:ext uri="{FF2B5EF4-FFF2-40B4-BE49-F238E27FC236}">
                    <a16:creationId xmlns:a16="http://schemas.microsoft.com/office/drawing/2014/main" id="{F1DD3B4F-3C2F-454B-B2A5-CF7E82D86DF7}"/>
                  </a:ext>
                </a:extLst>
              </p:cNvPr>
              <p:cNvSpPr/>
              <p:nvPr/>
            </p:nvSpPr>
            <p:spPr>
              <a:xfrm>
                <a:off x="4211960" y="2942460"/>
                <a:ext cx="2592288" cy="432048"/>
              </a:xfrm>
              <a:prstGeom prst="round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rPr>
                  <a:t>therapienaiv?</a:t>
                </a:r>
              </a:p>
            </p:txBody>
          </p:sp>
          <p:sp>
            <p:nvSpPr>
              <p:cNvPr id="21" name="Rechteck: abgerundete Ecken 20">
                <a:extLst>
                  <a:ext uri="{FF2B5EF4-FFF2-40B4-BE49-F238E27FC236}">
                    <a16:creationId xmlns:a16="http://schemas.microsoft.com/office/drawing/2014/main" id="{C0AE40D7-1B70-4638-AD09-5F2F94C142E4}"/>
                  </a:ext>
                </a:extLst>
              </p:cNvPr>
              <p:cNvSpPr/>
              <p:nvPr/>
            </p:nvSpPr>
            <p:spPr>
              <a:xfrm>
                <a:off x="6096015" y="3623730"/>
                <a:ext cx="1416466" cy="432048"/>
              </a:xfrm>
              <a:prstGeom prst="round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de-DE" sz="1400" dirty="0">
                    <a:solidFill>
                      <a:schemeClr val="tx1"/>
                    </a:solidFill>
                  </a:rPr>
                  <a:t>LAMA + LABA</a:t>
                </a:r>
              </a:p>
            </p:txBody>
          </p:sp>
          <p:sp>
            <p:nvSpPr>
              <p:cNvPr id="23" name="Rechteck: abgerundete Ecken 22">
                <a:extLst>
                  <a:ext uri="{FF2B5EF4-FFF2-40B4-BE49-F238E27FC236}">
                    <a16:creationId xmlns:a16="http://schemas.microsoft.com/office/drawing/2014/main" id="{2441386B-FF21-43CF-BF88-13F1C539C22E}"/>
                  </a:ext>
                </a:extLst>
              </p:cNvPr>
              <p:cNvSpPr/>
              <p:nvPr/>
            </p:nvSpPr>
            <p:spPr>
              <a:xfrm>
                <a:off x="4211960" y="3623730"/>
                <a:ext cx="1559334" cy="610934"/>
              </a:xfrm>
              <a:prstGeom prst="round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de-DE" sz="1400" dirty="0">
                    <a:solidFill>
                      <a:schemeClr val="tx1"/>
                    </a:solidFill>
                  </a:rPr>
                  <a:t>LAMA oder</a:t>
                </a:r>
              </a:p>
              <a:p>
                <a:pPr marL="171450" indent="-171450">
                  <a:buFont typeface="Arial" panose="020B0604020202020204" pitchFamily="34" charset="0"/>
                  <a:buChar char="•"/>
                </a:pPr>
                <a:r>
                  <a:rPr lang="de-DE" sz="1400" dirty="0">
                    <a:solidFill>
                      <a:schemeClr val="tx1"/>
                    </a:solidFill>
                  </a:rPr>
                  <a:t>LAMA + LABA</a:t>
                </a:r>
              </a:p>
            </p:txBody>
          </p:sp>
          <p:sp>
            <p:nvSpPr>
              <p:cNvPr id="25" name="Rechteck: abgerundete Ecken 24">
                <a:extLst>
                  <a:ext uri="{FF2B5EF4-FFF2-40B4-BE49-F238E27FC236}">
                    <a16:creationId xmlns:a16="http://schemas.microsoft.com/office/drawing/2014/main" id="{0FD64891-8BED-483D-ACEC-D966D16FF4C8}"/>
                  </a:ext>
                </a:extLst>
              </p:cNvPr>
              <p:cNvSpPr/>
              <p:nvPr/>
            </p:nvSpPr>
            <p:spPr>
              <a:xfrm>
                <a:off x="4211959" y="6017258"/>
                <a:ext cx="1559335" cy="645235"/>
              </a:xfrm>
              <a:prstGeom prst="round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de-DE" sz="1400" dirty="0">
                    <a:solidFill>
                      <a:schemeClr val="tx1"/>
                    </a:solidFill>
                  </a:rPr>
                  <a:t>LAMA + LABA</a:t>
                </a:r>
              </a:p>
              <a:p>
                <a:r>
                  <a:rPr lang="de-DE" sz="1400" dirty="0">
                    <a:solidFill>
                      <a:schemeClr val="tx1"/>
                    </a:solidFill>
                  </a:rPr>
                  <a:t>oder</a:t>
                </a:r>
              </a:p>
              <a:p>
                <a:pPr marL="171450" indent="-171450">
                  <a:buFont typeface="Arial" panose="020B0604020202020204" pitchFamily="34" charset="0"/>
                  <a:buChar char="•"/>
                </a:pPr>
                <a:r>
                  <a:rPr lang="de-DE" sz="1400" dirty="0">
                    <a:solidFill>
                      <a:schemeClr val="tx1"/>
                    </a:solidFill>
                  </a:rPr>
                  <a:t>LABA und ICS</a:t>
                </a:r>
              </a:p>
            </p:txBody>
          </p:sp>
          <p:sp>
            <p:nvSpPr>
              <p:cNvPr id="27" name="Rechteck: abgerundete Ecken 26">
                <a:extLst>
                  <a:ext uri="{FF2B5EF4-FFF2-40B4-BE49-F238E27FC236}">
                    <a16:creationId xmlns:a16="http://schemas.microsoft.com/office/drawing/2014/main" id="{709D54AB-3789-4EEF-9C81-D5109502B459}"/>
                  </a:ext>
                </a:extLst>
              </p:cNvPr>
              <p:cNvSpPr/>
              <p:nvPr/>
            </p:nvSpPr>
            <p:spPr>
              <a:xfrm>
                <a:off x="4211960" y="5373216"/>
                <a:ext cx="1559334" cy="432048"/>
              </a:xfrm>
              <a:prstGeom prst="round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de-DE" sz="1400" dirty="0">
                    <a:solidFill>
                      <a:schemeClr val="tx1"/>
                    </a:solidFill>
                  </a:rPr>
                  <a:t>LAMA</a:t>
                </a:r>
              </a:p>
            </p:txBody>
          </p:sp>
          <p:sp>
            <p:nvSpPr>
              <p:cNvPr id="29" name="Rechteck: abgerundete Ecken 28">
                <a:extLst>
                  <a:ext uri="{FF2B5EF4-FFF2-40B4-BE49-F238E27FC236}">
                    <a16:creationId xmlns:a16="http://schemas.microsoft.com/office/drawing/2014/main" id="{A0A02556-B14E-407B-93AD-EE6E9E195522}"/>
                  </a:ext>
                </a:extLst>
              </p:cNvPr>
              <p:cNvSpPr/>
              <p:nvPr/>
            </p:nvSpPr>
            <p:spPr>
              <a:xfrm>
                <a:off x="4211960" y="4797152"/>
                <a:ext cx="1559335" cy="432048"/>
              </a:xfrm>
              <a:prstGeom prst="round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dirty="0">
                    <a:solidFill>
                      <a:schemeClr val="tx1"/>
                    </a:solidFill>
                  </a:rPr>
                  <a:t>vorbehandelt mit</a:t>
                </a:r>
              </a:p>
            </p:txBody>
          </p:sp>
          <p:sp>
            <p:nvSpPr>
              <p:cNvPr id="31" name="Rechteck: abgerundete Ecken 30">
                <a:extLst>
                  <a:ext uri="{FF2B5EF4-FFF2-40B4-BE49-F238E27FC236}">
                    <a16:creationId xmlns:a16="http://schemas.microsoft.com/office/drawing/2014/main" id="{A40449D6-733E-49FA-B894-77A4AF2FAF66}"/>
                  </a:ext>
                </a:extLst>
              </p:cNvPr>
              <p:cNvSpPr/>
              <p:nvPr/>
            </p:nvSpPr>
            <p:spPr>
              <a:xfrm>
                <a:off x="6096014" y="4797152"/>
                <a:ext cx="1559335" cy="432048"/>
              </a:xfrm>
              <a:prstGeom prst="round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dirty="0">
                    <a:solidFill>
                      <a:schemeClr val="tx1"/>
                    </a:solidFill>
                  </a:rPr>
                  <a:t>Eskalation auf</a:t>
                </a:r>
              </a:p>
            </p:txBody>
          </p:sp>
          <p:sp>
            <p:nvSpPr>
              <p:cNvPr id="33" name="Rechteck: abgerundete Ecken 32">
                <a:extLst>
                  <a:ext uri="{FF2B5EF4-FFF2-40B4-BE49-F238E27FC236}">
                    <a16:creationId xmlns:a16="http://schemas.microsoft.com/office/drawing/2014/main" id="{A8747AF7-98FB-43B4-84AF-B9AEDBFD0D74}"/>
                  </a:ext>
                </a:extLst>
              </p:cNvPr>
              <p:cNvSpPr/>
              <p:nvPr/>
            </p:nvSpPr>
            <p:spPr>
              <a:xfrm>
                <a:off x="6107863" y="5371008"/>
                <a:ext cx="1404616" cy="432048"/>
              </a:xfrm>
              <a:prstGeom prst="round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de-DE" sz="1400" dirty="0">
                    <a:solidFill>
                      <a:schemeClr val="tx1"/>
                    </a:solidFill>
                  </a:rPr>
                  <a:t>LAMA + LABA</a:t>
                </a:r>
              </a:p>
            </p:txBody>
          </p:sp>
          <p:sp>
            <p:nvSpPr>
              <p:cNvPr id="35" name="Rechteck: abgerundete Ecken 34">
                <a:extLst>
                  <a:ext uri="{FF2B5EF4-FFF2-40B4-BE49-F238E27FC236}">
                    <a16:creationId xmlns:a16="http://schemas.microsoft.com/office/drawing/2014/main" id="{5A1ED329-A7CE-4EF0-98B0-BA0C068339FE}"/>
                  </a:ext>
                </a:extLst>
              </p:cNvPr>
              <p:cNvSpPr/>
              <p:nvPr/>
            </p:nvSpPr>
            <p:spPr>
              <a:xfrm>
                <a:off x="6096014" y="6027131"/>
                <a:ext cx="1416465" cy="645234"/>
              </a:xfrm>
              <a:prstGeom prst="round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de-DE" sz="1400" dirty="0">
                    <a:solidFill>
                      <a:schemeClr val="tx1"/>
                    </a:solidFill>
                  </a:rPr>
                  <a:t>LAMA + LABA + ICS</a:t>
                </a:r>
              </a:p>
            </p:txBody>
          </p:sp>
          <p:sp>
            <p:nvSpPr>
              <p:cNvPr id="37" name="Rechteck: abgerundete Ecken 36">
                <a:extLst>
                  <a:ext uri="{FF2B5EF4-FFF2-40B4-BE49-F238E27FC236}">
                    <a16:creationId xmlns:a16="http://schemas.microsoft.com/office/drawing/2014/main" id="{D2F505FA-49DF-4B2E-A485-18631ADE84F2}"/>
                  </a:ext>
                </a:extLst>
              </p:cNvPr>
              <p:cNvSpPr/>
              <p:nvPr/>
            </p:nvSpPr>
            <p:spPr>
              <a:xfrm>
                <a:off x="7812360" y="4754435"/>
                <a:ext cx="1152128" cy="1917930"/>
              </a:xfrm>
              <a:prstGeom prst="round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a:solidFill>
                      <a:schemeClr val="tx1"/>
                    </a:solidFill>
                  </a:rPr>
                  <a:t>ggf. </a:t>
                </a:r>
                <a:r>
                  <a:rPr lang="de-DE" sz="1400" dirty="0" err="1">
                    <a:solidFill>
                      <a:schemeClr val="tx1"/>
                    </a:solidFill>
                  </a:rPr>
                  <a:t>Roflumilast</a:t>
                </a:r>
                <a:r>
                  <a:rPr lang="de-DE" sz="1400" dirty="0">
                    <a:solidFill>
                      <a:schemeClr val="tx1"/>
                    </a:solidFill>
                  </a:rPr>
                  <a:t> (als </a:t>
                </a:r>
                <a:r>
                  <a:rPr lang="de-DE" sz="1400" dirty="0" err="1">
                    <a:solidFill>
                      <a:schemeClr val="tx1"/>
                    </a:solidFill>
                  </a:rPr>
                  <a:t>add</a:t>
                </a:r>
                <a:r>
                  <a:rPr lang="de-DE" sz="1400" dirty="0">
                    <a:solidFill>
                      <a:schemeClr val="tx1"/>
                    </a:solidFill>
                  </a:rPr>
                  <a:t> on zu LAMA+ LABA </a:t>
                </a:r>
              </a:p>
              <a:p>
                <a:r>
                  <a:rPr lang="de-DE" sz="1400" dirty="0">
                    <a:solidFill>
                      <a:schemeClr val="tx1"/>
                    </a:solidFill>
                  </a:rPr>
                  <a:t>oder</a:t>
                </a:r>
              </a:p>
              <a:p>
                <a:r>
                  <a:rPr lang="de-DE" sz="1400" dirty="0">
                    <a:solidFill>
                      <a:schemeClr val="tx1"/>
                    </a:solidFill>
                  </a:rPr>
                  <a:t>LAMA + LABA + ICS</a:t>
                </a:r>
              </a:p>
            </p:txBody>
          </p:sp>
          <p:sp>
            <p:nvSpPr>
              <p:cNvPr id="38" name="Textfeld 37">
                <a:extLst>
                  <a:ext uri="{FF2B5EF4-FFF2-40B4-BE49-F238E27FC236}">
                    <a16:creationId xmlns:a16="http://schemas.microsoft.com/office/drawing/2014/main" id="{496256D7-A5D1-42C2-832F-D9FACDB9C76D}"/>
                  </a:ext>
                </a:extLst>
              </p:cNvPr>
              <p:cNvSpPr txBox="1"/>
              <p:nvPr/>
            </p:nvSpPr>
            <p:spPr>
              <a:xfrm>
                <a:off x="4170853" y="4453191"/>
                <a:ext cx="1895903" cy="307777"/>
              </a:xfrm>
              <a:prstGeom prst="rect">
                <a:avLst/>
              </a:prstGeom>
              <a:noFill/>
            </p:spPr>
            <p:txBody>
              <a:bodyPr wrap="square" rtlCol="0">
                <a:spAutoFit/>
              </a:bodyPr>
              <a:lstStyle/>
              <a:p>
                <a:r>
                  <a:rPr lang="de-DE" sz="1400" b="1" dirty="0">
                    <a:solidFill>
                      <a:schemeClr val="accent6">
                        <a:lumMod val="75000"/>
                      </a:schemeClr>
                    </a:solidFill>
                  </a:rPr>
                  <a:t>Eskalationsstufen</a:t>
                </a:r>
              </a:p>
            </p:txBody>
          </p:sp>
        </p:grpSp>
        <p:cxnSp>
          <p:nvCxnSpPr>
            <p:cNvPr id="41" name="Gerade Verbindung mit Pfeil 40">
              <a:extLst>
                <a:ext uri="{FF2B5EF4-FFF2-40B4-BE49-F238E27FC236}">
                  <a16:creationId xmlns:a16="http://schemas.microsoft.com/office/drawing/2014/main" id="{E582805A-B1E6-48E9-9C55-76B26A84FAA3}"/>
                </a:ext>
              </a:extLst>
            </p:cNvPr>
            <p:cNvCxnSpPr/>
            <p:nvPr/>
          </p:nvCxnSpPr>
          <p:spPr>
            <a:xfrm>
              <a:off x="1979712" y="2132856"/>
              <a:ext cx="0" cy="124172"/>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Gerade Verbindung mit Pfeil 41">
              <a:extLst>
                <a:ext uri="{FF2B5EF4-FFF2-40B4-BE49-F238E27FC236}">
                  <a16:creationId xmlns:a16="http://schemas.microsoft.com/office/drawing/2014/main" id="{E648FE4D-4EE3-4445-8806-CC8B7CB95035}"/>
                </a:ext>
              </a:extLst>
            </p:cNvPr>
            <p:cNvCxnSpPr/>
            <p:nvPr/>
          </p:nvCxnSpPr>
          <p:spPr>
            <a:xfrm>
              <a:off x="5508104" y="2132856"/>
              <a:ext cx="0" cy="124172"/>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Gerade Verbindung mit Pfeil 42">
              <a:extLst>
                <a:ext uri="{FF2B5EF4-FFF2-40B4-BE49-F238E27FC236}">
                  <a16:creationId xmlns:a16="http://schemas.microsoft.com/office/drawing/2014/main" id="{13FD0148-B3F8-4935-8E1B-691D8DC0D5A4}"/>
                </a:ext>
              </a:extLst>
            </p:cNvPr>
            <p:cNvCxnSpPr>
              <a:cxnSpLocks/>
            </p:cNvCxnSpPr>
            <p:nvPr/>
          </p:nvCxnSpPr>
          <p:spPr>
            <a:xfrm>
              <a:off x="5508104" y="2720380"/>
              <a:ext cx="0" cy="204564"/>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Gerade Verbindung mit Pfeil 44">
              <a:extLst>
                <a:ext uri="{FF2B5EF4-FFF2-40B4-BE49-F238E27FC236}">
                  <a16:creationId xmlns:a16="http://schemas.microsoft.com/office/drawing/2014/main" id="{23577257-958F-4C60-8555-9B877E8AF779}"/>
                </a:ext>
              </a:extLst>
            </p:cNvPr>
            <p:cNvCxnSpPr>
              <a:cxnSpLocks/>
            </p:cNvCxnSpPr>
            <p:nvPr/>
          </p:nvCxnSpPr>
          <p:spPr>
            <a:xfrm>
              <a:off x="5148064" y="3407048"/>
              <a:ext cx="0" cy="204564"/>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Gerade Verbindung mit Pfeil 45">
              <a:extLst>
                <a:ext uri="{FF2B5EF4-FFF2-40B4-BE49-F238E27FC236}">
                  <a16:creationId xmlns:a16="http://schemas.microsoft.com/office/drawing/2014/main" id="{FD7E0E92-5D40-4D7E-9A0E-E2B6E6297289}"/>
                </a:ext>
              </a:extLst>
            </p:cNvPr>
            <p:cNvCxnSpPr>
              <a:cxnSpLocks/>
            </p:cNvCxnSpPr>
            <p:nvPr/>
          </p:nvCxnSpPr>
          <p:spPr>
            <a:xfrm>
              <a:off x="6444208" y="3407048"/>
              <a:ext cx="0" cy="204564"/>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Textfeld 46">
              <a:extLst>
                <a:ext uri="{FF2B5EF4-FFF2-40B4-BE49-F238E27FC236}">
                  <a16:creationId xmlns:a16="http://schemas.microsoft.com/office/drawing/2014/main" id="{8333D47F-76B7-4211-823D-5DA25F4F786E}"/>
                </a:ext>
              </a:extLst>
            </p:cNvPr>
            <p:cNvSpPr txBox="1"/>
            <p:nvPr/>
          </p:nvSpPr>
          <p:spPr>
            <a:xfrm>
              <a:off x="6566286" y="3340672"/>
              <a:ext cx="539138" cy="276999"/>
            </a:xfrm>
            <a:prstGeom prst="rect">
              <a:avLst/>
            </a:prstGeom>
            <a:noFill/>
          </p:spPr>
          <p:txBody>
            <a:bodyPr wrap="square" rtlCol="0">
              <a:spAutoFit/>
            </a:bodyPr>
            <a:lstStyle/>
            <a:p>
              <a:r>
                <a:rPr lang="de-DE" sz="1200" dirty="0"/>
                <a:t>nein</a:t>
              </a:r>
            </a:p>
          </p:txBody>
        </p:sp>
        <p:sp>
          <p:nvSpPr>
            <p:cNvPr id="49" name="Textfeld 48">
              <a:extLst>
                <a:ext uri="{FF2B5EF4-FFF2-40B4-BE49-F238E27FC236}">
                  <a16:creationId xmlns:a16="http://schemas.microsoft.com/office/drawing/2014/main" id="{FBC1F91C-C3A0-46B1-9EA0-F5E127641108}"/>
                </a:ext>
              </a:extLst>
            </p:cNvPr>
            <p:cNvSpPr txBox="1"/>
            <p:nvPr/>
          </p:nvSpPr>
          <p:spPr>
            <a:xfrm>
              <a:off x="5239426" y="3357590"/>
              <a:ext cx="539138" cy="276999"/>
            </a:xfrm>
            <a:prstGeom prst="rect">
              <a:avLst/>
            </a:prstGeom>
            <a:noFill/>
          </p:spPr>
          <p:txBody>
            <a:bodyPr wrap="square" rtlCol="0">
              <a:spAutoFit/>
            </a:bodyPr>
            <a:lstStyle/>
            <a:p>
              <a:r>
                <a:rPr lang="de-DE" sz="1200" dirty="0"/>
                <a:t>ja</a:t>
              </a:r>
            </a:p>
          </p:txBody>
        </p:sp>
        <p:cxnSp>
          <p:nvCxnSpPr>
            <p:cNvPr id="50" name="Gerade Verbindung mit Pfeil 49">
              <a:extLst>
                <a:ext uri="{FF2B5EF4-FFF2-40B4-BE49-F238E27FC236}">
                  <a16:creationId xmlns:a16="http://schemas.microsoft.com/office/drawing/2014/main" id="{AA396127-6FE1-446D-A6B0-E1D179668563}"/>
                </a:ext>
              </a:extLst>
            </p:cNvPr>
            <p:cNvCxnSpPr>
              <a:cxnSpLocks/>
            </p:cNvCxnSpPr>
            <p:nvPr/>
          </p:nvCxnSpPr>
          <p:spPr>
            <a:xfrm>
              <a:off x="1115616" y="2708920"/>
              <a:ext cx="0" cy="204564"/>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Gerade Verbindung mit Pfeil 50">
              <a:extLst>
                <a:ext uri="{FF2B5EF4-FFF2-40B4-BE49-F238E27FC236}">
                  <a16:creationId xmlns:a16="http://schemas.microsoft.com/office/drawing/2014/main" id="{AE15DABC-6517-40FD-B867-176B7E7B3E1A}"/>
                </a:ext>
              </a:extLst>
            </p:cNvPr>
            <p:cNvCxnSpPr>
              <a:cxnSpLocks/>
            </p:cNvCxnSpPr>
            <p:nvPr/>
          </p:nvCxnSpPr>
          <p:spPr>
            <a:xfrm>
              <a:off x="2915816" y="2708920"/>
              <a:ext cx="0" cy="204564"/>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Gerade Verbindung mit Pfeil 51">
              <a:extLst>
                <a:ext uri="{FF2B5EF4-FFF2-40B4-BE49-F238E27FC236}">
                  <a16:creationId xmlns:a16="http://schemas.microsoft.com/office/drawing/2014/main" id="{7DFF8819-6E98-4BD8-A0B7-6CF5E0CB87ED}"/>
                </a:ext>
              </a:extLst>
            </p:cNvPr>
            <p:cNvCxnSpPr>
              <a:cxnSpLocks/>
            </p:cNvCxnSpPr>
            <p:nvPr/>
          </p:nvCxnSpPr>
          <p:spPr>
            <a:xfrm>
              <a:off x="5771295" y="5589240"/>
              <a:ext cx="324719"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Gerade Verbindung mit Pfeil 54">
              <a:extLst>
                <a:ext uri="{FF2B5EF4-FFF2-40B4-BE49-F238E27FC236}">
                  <a16:creationId xmlns:a16="http://schemas.microsoft.com/office/drawing/2014/main" id="{1B63C616-4307-4D40-A0AA-D0E8A5984E68}"/>
                </a:ext>
              </a:extLst>
            </p:cNvPr>
            <p:cNvCxnSpPr>
              <a:cxnSpLocks/>
            </p:cNvCxnSpPr>
            <p:nvPr/>
          </p:nvCxnSpPr>
          <p:spPr>
            <a:xfrm>
              <a:off x="5796136" y="6381328"/>
              <a:ext cx="324719"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Gerade Verbindung mit Pfeil 55">
              <a:extLst>
                <a:ext uri="{FF2B5EF4-FFF2-40B4-BE49-F238E27FC236}">
                  <a16:creationId xmlns:a16="http://schemas.microsoft.com/office/drawing/2014/main" id="{F7D32FE9-B20C-4C5C-A29D-C6E114D5C4E0}"/>
                </a:ext>
              </a:extLst>
            </p:cNvPr>
            <p:cNvCxnSpPr>
              <a:cxnSpLocks/>
            </p:cNvCxnSpPr>
            <p:nvPr/>
          </p:nvCxnSpPr>
          <p:spPr>
            <a:xfrm>
              <a:off x="7512479" y="5589240"/>
              <a:ext cx="299881"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Gerade Verbindung mit Pfeil 57">
              <a:extLst>
                <a:ext uri="{FF2B5EF4-FFF2-40B4-BE49-F238E27FC236}">
                  <a16:creationId xmlns:a16="http://schemas.microsoft.com/office/drawing/2014/main" id="{BF39A340-8D7F-40AE-8993-914417A2A80E}"/>
                </a:ext>
              </a:extLst>
            </p:cNvPr>
            <p:cNvCxnSpPr>
              <a:cxnSpLocks/>
            </p:cNvCxnSpPr>
            <p:nvPr/>
          </p:nvCxnSpPr>
          <p:spPr>
            <a:xfrm>
              <a:off x="7512479" y="6381328"/>
              <a:ext cx="299881"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6" name="Gerade Verbindung mit Pfeil 35">
            <a:extLst>
              <a:ext uri="{FF2B5EF4-FFF2-40B4-BE49-F238E27FC236}">
                <a16:creationId xmlns:a16="http://schemas.microsoft.com/office/drawing/2014/main" id="{F0FB452A-EC8C-46FF-B99D-4B8EA24EE3DB}"/>
              </a:ext>
            </a:extLst>
          </p:cNvPr>
          <p:cNvCxnSpPr>
            <a:cxnSpLocks/>
          </p:cNvCxnSpPr>
          <p:nvPr/>
        </p:nvCxnSpPr>
        <p:spPr>
          <a:xfrm>
            <a:off x="2915816" y="3407048"/>
            <a:ext cx="0" cy="204564"/>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Gerade Verbindung mit Pfeil 39">
            <a:extLst>
              <a:ext uri="{FF2B5EF4-FFF2-40B4-BE49-F238E27FC236}">
                <a16:creationId xmlns:a16="http://schemas.microsoft.com/office/drawing/2014/main" id="{0507A564-7AAB-4290-B616-FEDCA5F98992}"/>
              </a:ext>
            </a:extLst>
          </p:cNvPr>
          <p:cNvCxnSpPr>
            <a:cxnSpLocks/>
          </p:cNvCxnSpPr>
          <p:nvPr/>
        </p:nvCxnSpPr>
        <p:spPr>
          <a:xfrm>
            <a:off x="1115616" y="3407048"/>
            <a:ext cx="0" cy="204564"/>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feld 2">
            <a:extLst>
              <a:ext uri="{FF2B5EF4-FFF2-40B4-BE49-F238E27FC236}">
                <a16:creationId xmlns:a16="http://schemas.microsoft.com/office/drawing/2014/main" id="{A6EAB640-C398-461A-9C37-01741F4234E1}"/>
              </a:ext>
            </a:extLst>
          </p:cNvPr>
          <p:cNvSpPr txBox="1"/>
          <p:nvPr/>
        </p:nvSpPr>
        <p:spPr>
          <a:xfrm rot="20914295">
            <a:off x="519799" y="5215804"/>
            <a:ext cx="3635719" cy="646331"/>
          </a:xfrm>
          <a:prstGeom prst="rect">
            <a:avLst/>
          </a:prstGeom>
          <a:noFill/>
        </p:spPr>
        <p:txBody>
          <a:bodyPr wrap="square" rtlCol="0">
            <a:spAutoFit/>
          </a:bodyPr>
          <a:lstStyle/>
          <a:p>
            <a:r>
              <a:rPr lang="de-DE" b="1" dirty="0">
                <a:solidFill>
                  <a:srgbClr val="0070C0"/>
                </a:solidFill>
              </a:rPr>
              <a:t>Vor jeder Eskalation sind Adhärenz und Inhalationstechnik zu prüfen</a:t>
            </a:r>
          </a:p>
        </p:txBody>
      </p:sp>
    </p:spTree>
    <p:extLst>
      <p:ext uri="{BB962C8B-B14F-4D97-AF65-F5344CB8AC3E}">
        <p14:creationId xmlns:p14="http://schemas.microsoft.com/office/powerpoint/2010/main" val="398732386"/>
      </p:ext>
    </p:extLst>
  </p:cSld>
  <p:clrMapOvr>
    <a:masterClrMapping/>
  </p:clrMapOvr>
  <p:transition spd="slow">
    <p:wheel spokes="1"/>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677708-F62C-40AD-AA23-E464B9952475}"/>
              </a:ext>
            </a:extLst>
          </p:cNvPr>
          <p:cNvSpPr>
            <a:spLocks noGrp="1"/>
          </p:cNvSpPr>
          <p:nvPr>
            <p:ph type="title"/>
          </p:nvPr>
        </p:nvSpPr>
        <p:spPr/>
        <p:txBody>
          <a:bodyPr>
            <a:normAutofit fontScale="90000"/>
          </a:bodyPr>
          <a:lstStyle/>
          <a:p>
            <a:r>
              <a:rPr lang="de-DE" dirty="0"/>
              <a:t>Therapieeskalation bei vorbehandelten Patient*innen</a:t>
            </a:r>
          </a:p>
        </p:txBody>
      </p:sp>
      <p:sp>
        <p:nvSpPr>
          <p:cNvPr id="3" name="Inhaltsplatzhalter 2">
            <a:extLst>
              <a:ext uri="{FF2B5EF4-FFF2-40B4-BE49-F238E27FC236}">
                <a16:creationId xmlns:a16="http://schemas.microsoft.com/office/drawing/2014/main" id="{9029611B-EBB8-4937-9A54-C6D724D1C89B}"/>
              </a:ext>
            </a:extLst>
          </p:cNvPr>
          <p:cNvSpPr>
            <a:spLocks noGrp="1"/>
          </p:cNvSpPr>
          <p:nvPr>
            <p:ph idx="1"/>
          </p:nvPr>
        </p:nvSpPr>
        <p:spPr>
          <a:xfrm>
            <a:off x="466025" y="1844824"/>
            <a:ext cx="8229600" cy="4525963"/>
          </a:xfrm>
        </p:spPr>
        <p:txBody>
          <a:bodyPr>
            <a:normAutofit/>
          </a:bodyPr>
          <a:lstStyle/>
          <a:p>
            <a:r>
              <a:rPr lang="de-DE" sz="2200" dirty="0"/>
              <a:t>Kombination von LAMA und LABA als erste Eskalationsstufe</a:t>
            </a:r>
          </a:p>
          <a:p>
            <a:r>
              <a:rPr lang="de-DE" sz="2200" dirty="0">
                <a:solidFill>
                  <a:srgbClr val="000000"/>
                </a:solidFill>
              </a:rPr>
              <a:t>für mit </a:t>
            </a:r>
            <a:r>
              <a:rPr lang="de-DE" sz="2200" b="0" i="0" u="none" strike="noStrike" baseline="0" dirty="0">
                <a:solidFill>
                  <a:srgbClr val="000000"/>
                </a:solidFill>
              </a:rPr>
              <a:t>ICS/LABA vorbehandelte Patient*innen gilt: </a:t>
            </a:r>
            <a:br>
              <a:rPr lang="de-DE" sz="2200" b="0" i="0" u="none" strike="noStrike" baseline="0" dirty="0">
                <a:solidFill>
                  <a:srgbClr val="000000"/>
                </a:solidFill>
              </a:rPr>
            </a:br>
            <a:r>
              <a:rPr lang="de-DE" sz="2200" b="0" i="0" u="none" strike="noStrike" baseline="0" dirty="0">
                <a:solidFill>
                  <a:srgbClr val="000000"/>
                </a:solidFill>
              </a:rPr>
              <a:t>regelmäßige Überprüfung der ICS-Indikation</a:t>
            </a:r>
          </a:p>
          <a:p>
            <a:r>
              <a:rPr lang="de-DE" sz="2200" b="0" i="0" u="none" strike="noStrike" baseline="0" dirty="0">
                <a:solidFill>
                  <a:srgbClr val="000000"/>
                </a:solidFill>
              </a:rPr>
              <a:t>LAMA/LABA/ICS bei höheren </a:t>
            </a:r>
            <a:r>
              <a:rPr lang="de-DE" sz="2200" b="0" i="0" u="none" strike="noStrike" baseline="0" dirty="0" err="1">
                <a:solidFill>
                  <a:srgbClr val="000000"/>
                </a:solidFill>
              </a:rPr>
              <a:t>Eosinophilenwerten</a:t>
            </a:r>
            <a:r>
              <a:rPr lang="de-DE" sz="2200" b="0" i="0" u="none" strike="noStrike" baseline="0" dirty="0">
                <a:solidFill>
                  <a:srgbClr val="000000"/>
                </a:solidFill>
              </a:rPr>
              <a:t>: Vor Eskalation generell die Indikation für ein ICS prüfen</a:t>
            </a:r>
          </a:p>
          <a:p>
            <a:r>
              <a:rPr lang="de-DE" sz="2200" b="0" i="0" u="none" strike="noStrike" baseline="0" dirty="0">
                <a:solidFill>
                  <a:srgbClr val="000000"/>
                </a:solidFill>
              </a:rPr>
              <a:t>mögliche Indikation für die zusätzliche Gabe eines ICS </a:t>
            </a:r>
            <a:r>
              <a:rPr lang="de-DE" sz="2200" dirty="0">
                <a:solidFill>
                  <a:srgbClr val="000000"/>
                </a:solidFill>
              </a:rPr>
              <a:t>:</a:t>
            </a:r>
          </a:p>
          <a:p>
            <a:pPr lvl="1" indent="-382588">
              <a:buFont typeface="Wingdings" panose="05000000000000000000" pitchFamily="2" charset="2"/>
              <a:buChar char="Ø"/>
            </a:pPr>
            <a:r>
              <a:rPr lang="de-DE" sz="2200" dirty="0">
                <a:solidFill>
                  <a:srgbClr val="000000"/>
                </a:solidFill>
              </a:rPr>
              <a:t>erhöhte </a:t>
            </a:r>
            <a:r>
              <a:rPr lang="de-DE" sz="2200" dirty="0" err="1">
                <a:solidFill>
                  <a:srgbClr val="000000"/>
                </a:solidFill>
              </a:rPr>
              <a:t>Eosinophilenzahl</a:t>
            </a:r>
            <a:endParaRPr lang="de-DE" sz="2200" dirty="0">
              <a:solidFill>
                <a:srgbClr val="000000"/>
              </a:solidFill>
            </a:endParaRPr>
          </a:p>
          <a:p>
            <a:pPr lvl="1" indent="-382588">
              <a:buFont typeface="Wingdings" panose="05000000000000000000" pitchFamily="2" charset="2"/>
              <a:buChar char="Ø"/>
            </a:pPr>
            <a:r>
              <a:rPr lang="de-DE" sz="2200" b="0" i="0" u="none" strike="noStrike" baseline="0" dirty="0">
                <a:solidFill>
                  <a:srgbClr val="000000"/>
                </a:solidFill>
              </a:rPr>
              <a:t>diagnostisch gesichertes Asthma</a:t>
            </a:r>
          </a:p>
          <a:p>
            <a:pPr lvl="1" indent="-382588">
              <a:buFont typeface="Wingdings" panose="05000000000000000000" pitchFamily="2" charset="2"/>
              <a:buChar char="Ø"/>
            </a:pPr>
            <a:r>
              <a:rPr lang="de-DE" sz="2200" b="0" i="0" u="none" strike="noStrike" baseline="0" dirty="0">
                <a:solidFill>
                  <a:srgbClr val="000000"/>
                </a:solidFill>
              </a:rPr>
              <a:t>Atopie</a:t>
            </a:r>
          </a:p>
          <a:p>
            <a:pPr lvl="1" indent="-382588">
              <a:buFont typeface="Wingdings" panose="05000000000000000000" pitchFamily="2" charset="2"/>
              <a:buChar char="Ø"/>
            </a:pPr>
            <a:r>
              <a:rPr lang="de-DE" sz="2200" b="0" i="0" u="none" strike="noStrike" baseline="0" dirty="0">
                <a:solidFill>
                  <a:srgbClr val="000000"/>
                </a:solidFill>
              </a:rPr>
              <a:t>erhebliche FEV</a:t>
            </a:r>
            <a:r>
              <a:rPr lang="de-DE" sz="2200" b="0" i="0" u="none" strike="noStrike" baseline="-25000" dirty="0">
                <a:solidFill>
                  <a:srgbClr val="000000"/>
                </a:solidFill>
              </a:rPr>
              <a:t>1</a:t>
            </a:r>
            <a:r>
              <a:rPr lang="de-DE" sz="2200" b="0" i="0" u="none" strike="noStrike" baseline="0" dirty="0">
                <a:solidFill>
                  <a:srgbClr val="000000"/>
                </a:solidFill>
              </a:rPr>
              <a:t>-Variationen (&gt; 400ml über einen längeren Zeitraum  oder ≥ 20% über den Tag)</a:t>
            </a:r>
            <a:endParaRPr lang="de-DE" sz="2200" dirty="0">
              <a:solidFill>
                <a:srgbClr val="000000"/>
              </a:solidFill>
            </a:endParaRPr>
          </a:p>
          <a:p>
            <a:endParaRPr lang="de-DE" sz="2400" dirty="0"/>
          </a:p>
        </p:txBody>
      </p:sp>
    </p:spTree>
    <p:extLst>
      <p:ext uri="{BB962C8B-B14F-4D97-AF65-F5344CB8AC3E}">
        <p14:creationId xmlns:p14="http://schemas.microsoft.com/office/powerpoint/2010/main" val="1602512555"/>
      </p:ext>
    </p:extLst>
  </p:cSld>
  <p:clrMapOvr>
    <a:masterClrMapping/>
  </p:clrMapOvr>
  <p:transition spd="slow">
    <p:wheel spokes="1"/>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C6B394-FDB3-4F8B-8E60-CA26AE759803}"/>
              </a:ext>
            </a:extLst>
          </p:cNvPr>
          <p:cNvSpPr>
            <a:spLocks noGrp="1"/>
          </p:cNvSpPr>
          <p:nvPr>
            <p:ph type="title"/>
          </p:nvPr>
        </p:nvSpPr>
        <p:spPr/>
        <p:txBody>
          <a:bodyPr/>
          <a:lstStyle/>
          <a:p>
            <a:r>
              <a:rPr lang="de-DE" dirty="0" err="1"/>
              <a:t>Roflumilast</a:t>
            </a:r>
            <a:endParaRPr lang="de-DE" dirty="0"/>
          </a:p>
        </p:txBody>
      </p:sp>
      <p:sp>
        <p:nvSpPr>
          <p:cNvPr id="3" name="Inhaltsplatzhalter 2">
            <a:extLst>
              <a:ext uri="{FF2B5EF4-FFF2-40B4-BE49-F238E27FC236}">
                <a16:creationId xmlns:a16="http://schemas.microsoft.com/office/drawing/2014/main" id="{184F991B-91C0-4994-A779-965C65ACE71B}"/>
              </a:ext>
            </a:extLst>
          </p:cNvPr>
          <p:cNvSpPr>
            <a:spLocks noGrp="1"/>
          </p:cNvSpPr>
          <p:nvPr>
            <p:ph idx="1"/>
          </p:nvPr>
        </p:nvSpPr>
        <p:spPr/>
        <p:txBody>
          <a:bodyPr>
            <a:normAutofit/>
          </a:bodyPr>
          <a:lstStyle/>
          <a:p>
            <a:pPr marL="0" indent="0">
              <a:buNone/>
            </a:pPr>
            <a:r>
              <a:rPr lang="de-DE" dirty="0"/>
              <a:t>ggf. bei </a:t>
            </a:r>
          </a:p>
          <a:p>
            <a:pPr marL="539750" indent="-539750"/>
            <a:r>
              <a:rPr lang="de-DE" dirty="0"/>
              <a:t>wiederholten Exazerbationen trotz Therapie </a:t>
            </a:r>
          </a:p>
          <a:p>
            <a:pPr marL="539750" indent="-539750"/>
            <a:r>
              <a:rPr lang="de-DE" dirty="0"/>
              <a:t>„chronischem Bronchitis“-Phänotyp</a:t>
            </a:r>
          </a:p>
          <a:p>
            <a:pPr marL="539750" indent="-539750"/>
            <a:r>
              <a:rPr lang="de-DE" dirty="0"/>
              <a:t>FEV1 &lt; 50%</a:t>
            </a:r>
          </a:p>
          <a:p>
            <a:pPr marL="0" indent="0">
              <a:buNone/>
            </a:pPr>
            <a:r>
              <a:rPr lang="de-DE" dirty="0"/>
              <a:t>als Add On zur </a:t>
            </a:r>
          </a:p>
          <a:p>
            <a:pPr marL="0" indent="0">
              <a:buNone/>
            </a:pPr>
            <a:r>
              <a:rPr lang="de-DE" dirty="0"/>
              <a:t>Kombination LABA/LAMA oder LAMA/LABA/ICS </a:t>
            </a:r>
          </a:p>
          <a:p>
            <a:pPr marL="0" indent="0">
              <a:lnSpc>
                <a:spcPct val="120000"/>
              </a:lnSpc>
              <a:buNone/>
            </a:pPr>
            <a:endParaRPr lang="de-DE" dirty="0"/>
          </a:p>
        </p:txBody>
      </p:sp>
    </p:spTree>
    <p:extLst>
      <p:ext uri="{BB962C8B-B14F-4D97-AF65-F5344CB8AC3E}">
        <p14:creationId xmlns:p14="http://schemas.microsoft.com/office/powerpoint/2010/main" val="2041459466"/>
      </p:ext>
    </p:extLst>
  </p:cSld>
  <p:clrMapOvr>
    <a:masterClrMapping/>
  </p:clrMapOvr>
  <p:transition spd="slow">
    <p:wheel spokes="1"/>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30ED2E-3D73-43E7-A8BF-FE8448FA56AE}"/>
              </a:ext>
            </a:extLst>
          </p:cNvPr>
          <p:cNvSpPr>
            <a:spLocks noGrp="1"/>
          </p:cNvSpPr>
          <p:nvPr>
            <p:ph type="title"/>
          </p:nvPr>
        </p:nvSpPr>
        <p:spPr/>
        <p:txBody>
          <a:bodyPr/>
          <a:lstStyle/>
          <a:p>
            <a:r>
              <a:rPr lang="de-DE" dirty="0"/>
              <a:t>Deeskalation</a:t>
            </a:r>
          </a:p>
        </p:txBody>
      </p:sp>
      <p:sp>
        <p:nvSpPr>
          <p:cNvPr id="3" name="Inhaltsplatzhalter 2">
            <a:extLst>
              <a:ext uri="{FF2B5EF4-FFF2-40B4-BE49-F238E27FC236}">
                <a16:creationId xmlns:a16="http://schemas.microsoft.com/office/drawing/2014/main" id="{B76B7B29-6F0A-437F-A8A8-F12A991A69CE}"/>
              </a:ext>
            </a:extLst>
          </p:cNvPr>
          <p:cNvSpPr>
            <a:spLocks noGrp="1"/>
          </p:cNvSpPr>
          <p:nvPr>
            <p:ph idx="1"/>
          </p:nvPr>
        </p:nvSpPr>
        <p:spPr/>
        <p:txBody>
          <a:bodyPr>
            <a:normAutofit/>
          </a:bodyPr>
          <a:lstStyle/>
          <a:p>
            <a:pPr marL="0" indent="0">
              <a:buNone/>
            </a:pPr>
            <a:r>
              <a:rPr lang="de-DE" dirty="0"/>
              <a:t>Wenn Patient*innen mit COPD über einen längeren Zeitraum </a:t>
            </a:r>
          </a:p>
          <a:p>
            <a:r>
              <a:rPr lang="de-DE" dirty="0"/>
              <a:t>beschwerdearm oder beschwerdefrei sind</a:t>
            </a:r>
          </a:p>
          <a:p>
            <a:r>
              <a:rPr lang="de-DE" dirty="0"/>
              <a:t>von einer Eskalation nicht profitieren </a:t>
            </a:r>
          </a:p>
          <a:p>
            <a:r>
              <a:rPr lang="de-DE" dirty="0"/>
              <a:t>unerwünschte Nebenwirkungen auftreten</a:t>
            </a:r>
          </a:p>
          <a:p>
            <a:pPr marL="0" indent="0">
              <a:buNone/>
            </a:pPr>
            <a:endParaRPr lang="de-DE" dirty="0"/>
          </a:p>
          <a:p>
            <a:pPr marL="0" indent="0">
              <a:buNone/>
            </a:pPr>
            <a:r>
              <a:rPr lang="de-DE" dirty="0"/>
              <a:t>Engmaschige Kontrolle!</a:t>
            </a:r>
          </a:p>
          <a:p>
            <a:endParaRPr lang="de-DE" dirty="0"/>
          </a:p>
        </p:txBody>
      </p:sp>
    </p:spTree>
    <p:extLst>
      <p:ext uri="{BB962C8B-B14F-4D97-AF65-F5344CB8AC3E}">
        <p14:creationId xmlns:p14="http://schemas.microsoft.com/office/powerpoint/2010/main" val="3939394749"/>
      </p:ext>
    </p:extLst>
  </p:cSld>
  <p:clrMapOvr>
    <a:masterClrMapping/>
  </p:clrMapOvr>
  <p:transition spd="slow">
    <p:wheel spokes="1"/>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9607DB-6ADA-4110-BF7B-A10BCB923DEE}"/>
              </a:ext>
            </a:extLst>
          </p:cNvPr>
          <p:cNvSpPr>
            <a:spLocks noGrp="1"/>
          </p:cNvSpPr>
          <p:nvPr>
            <p:ph type="title"/>
          </p:nvPr>
        </p:nvSpPr>
        <p:spPr/>
        <p:txBody>
          <a:bodyPr>
            <a:normAutofit fontScale="90000"/>
          </a:bodyPr>
          <a:lstStyle/>
          <a:p>
            <a:r>
              <a:rPr lang="de-DE" dirty="0"/>
              <a:t>Absetzversuch inhalativer Corticosteroide</a:t>
            </a:r>
          </a:p>
        </p:txBody>
      </p:sp>
      <p:sp>
        <p:nvSpPr>
          <p:cNvPr id="3" name="Inhaltsplatzhalter 2">
            <a:extLst>
              <a:ext uri="{FF2B5EF4-FFF2-40B4-BE49-F238E27FC236}">
                <a16:creationId xmlns:a16="http://schemas.microsoft.com/office/drawing/2014/main" id="{E287A36F-72AD-45DD-9E8F-C416D49844BC}"/>
              </a:ext>
            </a:extLst>
          </p:cNvPr>
          <p:cNvSpPr>
            <a:spLocks noGrp="1"/>
          </p:cNvSpPr>
          <p:nvPr>
            <p:ph idx="1"/>
          </p:nvPr>
        </p:nvSpPr>
        <p:spPr>
          <a:xfrm>
            <a:off x="457200" y="2030400"/>
            <a:ext cx="8435280" cy="4525963"/>
          </a:xfrm>
        </p:spPr>
        <p:txBody>
          <a:bodyPr/>
          <a:lstStyle/>
          <a:p>
            <a:pPr>
              <a:spcBef>
                <a:spcPts val="0"/>
              </a:spcBef>
              <a:spcAft>
                <a:spcPts val="1200"/>
              </a:spcAft>
            </a:pPr>
            <a:r>
              <a:rPr lang="de-DE" dirty="0"/>
              <a:t>Eosinophile &lt;100 Zellen/</a:t>
            </a:r>
            <a:r>
              <a:rPr lang="de-DE" dirty="0" err="1"/>
              <a:t>μl</a:t>
            </a:r>
            <a:r>
              <a:rPr lang="de-DE" dirty="0"/>
              <a:t> im Differential-blutbild und</a:t>
            </a:r>
          </a:p>
          <a:p>
            <a:pPr>
              <a:spcBef>
                <a:spcPts val="0"/>
              </a:spcBef>
              <a:spcAft>
                <a:spcPts val="1200"/>
              </a:spcAft>
            </a:pPr>
            <a:r>
              <a:rPr lang="de-DE" dirty="0"/>
              <a:t>keine klinischen asthmatischen Komponenten oder</a:t>
            </a:r>
          </a:p>
          <a:p>
            <a:pPr>
              <a:spcBef>
                <a:spcPts val="0"/>
              </a:spcBef>
              <a:spcAft>
                <a:spcPts val="1200"/>
              </a:spcAft>
            </a:pPr>
            <a:r>
              <a:rPr lang="de-DE" dirty="0"/>
              <a:t>Pneumonie unter ICS in der Vergangenheit</a:t>
            </a:r>
          </a:p>
        </p:txBody>
      </p:sp>
    </p:spTree>
    <p:extLst>
      <p:ext uri="{BB962C8B-B14F-4D97-AF65-F5344CB8AC3E}">
        <p14:creationId xmlns:p14="http://schemas.microsoft.com/office/powerpoint/2010/main" val="1744711106"/>
      </p:ext>
    </p:extLst>
  </p:cSld>
  <p:clrMapOvr>
    <a:masterClrMapping/>
  </p:clrMapOvr>
  <p:transition spd="slow">
    <p:wheel spokes="1"/>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129E96-E6E5-489A-AC8B-9BC1BF9EFF11}"/>
              </a:ext>
            </a:extLst>
          </p:cNvPr>
          <p:cNvSpPr>
            <a:spLocks noGrp="1"/>
          </p:cNvSpPr>
          <p:nvPr>
            <p:ph type="title"/>
          </p:nvPr>
        </p:nvSpPr>
        <p:spPr/>
        <p:txBody>
          <a:bodyPr/>
          <a:lstStyle/>
          <a:p>
            <a:r>
              <a:rPr lang="de-DE" dirty="0"/>
              <a:t>Inhalationssysteme I</a:t>
            </a:r>
          </a:p>
        </p:txBody>
      </p:sp>
      <p:graphicFrame>
        <p:nvGraphicFramePr>
          <p:cNvPr id="6" name="Tabelle 6">
            <a:extLst>
              <a:ext uri="{FF2B5EF4-FFF2-40B4-BE49-F238E27FC236}">
                <a16:creationId xmlns:a16="http://schemas.microsoft.com/office/drawing/2014/main" id="{FDA6EE88-F5BD-4ACC-9C04-200A1DDC2C4F}"/>
              </a:ext>
            </a:extLst>
          </p:cNvPr>
          <p:cNvGraphicFramePr>
            <a:graphicFrameLocks noGrp="1"/>
          </p:cNvGraphicFramePr>
          <p:nvPr>
            <p:extLst>
              <p:ext uri="{D42A27DB-BD31-4B8C-83A1-F6EECF244321}">
                <p14:modId xmlns:p14="http://schemas.microsoft.com/office/powerpoint/2010/main" val="572315533"/>
              </p:ext>
            </p:extLst>
          </p:nvPr>
        </p:nvGraphicFramePr>
        <p:xfrm>
          <a:off x="0" y="1484784"/>
          <a:ext cx="9143999" cy="5373216"/>
        </p:xfrm>
        <a:graphic>
          <a:graphicData uri="http://schemas.openxmlformats.org/drawingml/2006/table">
            <a:tbl>
              <a:tblPr firstRow="1" bandRow="1">
                <a:tableStyleId>{5C22544A-7EE6-4342-B048-85BDC9FD1C3A}</a:tableStyleId>
              </a:tblPr>
              <a:tblGrid>
                <a:gridCol w="1763688">
                  <a:extLst>
                    <a:ext uri="{9D8B030D-6E8A-4147-A177-3AD203B41FA5}">
                      <a16:colId xmlns:a16="http://schemas.microsoft.com/office/drawing/2014/main" val="1879511161"/>
                    </a:ext>
                  </a:extLst>
                </a:gridCol>
                <a:gridCol w="7380311">
                  <a:extLst>
                    <a:ext uri="{9D8B030D-6E8A-4147-A177-3AD203B41FA5}">
                      <a16:colId xmlns:a16="http://schemas.microsoft.com/office/drawing/2014/main" val="2604922702"/>
                    </a:ext>
                  </a:extLst>
                </a:gridCol>
              </a:tblGrid>
              <a:tr h="859765">
                <a:tc>
                  <a:txBody>
                    <a:bodyPr/>
                    <a:lstStyle/>
                    <a:p>
                      <a:r>
                        <a:rPr lang="de-DE" sz="1800" dirty="0"/>
                        <a:t>Inhalation mit/</a:t>
                      </a:r>
                    </a:p>
                  </a:txBody>
                  <a:tcPr/>
                </a:tc>
                <a:tc>
                  <a:txBody>
                    <a:bodyPr/>
                    <a:lstStyle/>
                    <a:p>
                      <a:r>
                        <a:rPr lang="de-DE" sz="1800" dirty="0"/>
                        <a:t>Besonderheiten</a:t>
                      </a:r>
                    </a:p>
                  </a:txBody>
                  <a:tcPr/>
                </a:tc>
                <a:extLst>
                  <a:ext uri="{0D108BD9-81ED-4DB2-BD59-A6C34878D82A}">
                    <a16:rowId xmlns:a16="http://schemas.microsoft.com/office/drawing/2014/main" val="3749336682"/>
                  </a:ext>
                </a:extLst>
              </a:tr>
              <a:tr h="1514736">
                <a:tc>
                  <a:txBody>
                    <a:bodyPr/>
                    <a:lstStyle/>
                    <a:p>
                      <a:r>
                        <a:rPr lang="de-DE" sz="1800" dirty="0" err="1"/>
                        <a:t>Dosieraeroasol</a:t>
                      </a:r>
                      <a:endParaRPr lang="de-DE" sz="1800" dirty="0"/>
                    </a:p>
                  </a:txBody>
                  <a:tcPr/>
                </a:tc>
                <a:tc>
                  <a:txBody>
                    <a:bodyPr/>
                    <a:lstStyle/>
                    <a:p>
                      <a:pPr marL="171450" indent="-171450">
                        <a:buFont typeface="Arial" panose="020B0604020202020204" pitchFamily="34" charset="0"/>
                        <a:buChar char="•"/>
                      </a:pPr>
                      <a:r>
                        <a:rPr lang="de-DE" sz="1800" b="0" i="0" u="none" strike="noStrike" kern="1200" baseline="0" dirty="0">
                          <a:solidFill>
                            <a:schemeClr val="dk1"/>
                          </a:solidFill>
                          <a:latin typeface="+mn-lt"/>
                          <a:ea typeface="+mn-ea"/>
                          <a:cs typeface="+mn-cs"/>
                        </a:rPr>
                        <a:t>passive Aerosolerzeugung unabhängig von der Mitarbeit des/der Patient*in </a:t>
                      </a:r>
                    </a:p>
                    <a:p>
                      <a:pPr marL="171450" indent="-171450">
                        <a:buFont typeface="Arial" panose="020B0604020202020204" pitchFamily="34" charset="0"/>
                        <a:buChar char="•"/>
                      </a:pPr>
                      <a:r>
                        <a:rPr lang="de-DE" sz="1800" b="0" i="0" u="none" strike="noStrike" kern="1200" baseline="0" dirty="0">
                          <a:solidFill>
                            <a:schemeClr val="dk1"/>
                          </a:solidFill>
                          <a:latin typeface="+mn-lt"/>
                          <a:ea typeface="+mn-ea"/>
                          <a:cs typeface="+mn-cs"/>
                        </a:rPr>
                        <a:t>Funktion auch bei geringen Atemflüssen gewährleistet </a:t>
                      </a:r>
                    </a:p>
                    <a:p>
                      <a:pPr marL="171450" indent="-171450">
                        <a:buFont typeface="Arial" panose="020B0604020202020204" pitchFamily="34" charset="0"/>
                        <a:buChar char="•"/>
                      </a:pPr>
                      <a:r>
                        <a:rPr lang="de-DE" sz="1800" b="0" i="0" u="none" strike="noStrike" kern="1200" baseline="0" dirty="0">
                          <a:solidFill>
                            <a:schemeClr val="dk1"/>
                          </a:solidFill>
                          <a:latin typeface="+mn-lt"/>
                          <a:ea typeface="+mn-ea"/>
                          <a:cs typeface="+mn-cs"/>
                        </a:rPr>
                        <a:t>übungsbedürftig ist die Koordination von Aerosolerzeugung und Einatmung 	</a:t>
                      </a:r>
                    </a:p>
                  </a:txBody>
                  <a:tcPr/>
                </a:tc>
                <a:extLst>
                  <a:ext uri="{0D108BD9-81ED-4DB2-BD59-A6C34878D82A}">
                    <a16:rowId xmlns:a16="http://schemas.microsoft.com/office/drawing/2014/main" val="3641371625"/>
                  </a:ext>
                </a:extLst>
              </a:tr>
              <a:tr h="1483979">
                <a:tc>
                  <a:txBody>
                    <a:bodyPr/>
                    <a:lstStyle/>
                    <a:p>
                      <a:r>
                        <a:rPr lang="de-DE" sz="1800" dirty="0"/>
                        <a:t>Sprühvernebler</a:t>
                      </a:r>
                    </a:p>
                  </a:txBody>
                  <a:tcPr/>
                </a:tc>
                <a:tc>
                  <a:txBody>
                    <a:bodyPr/>
                    <a:lstStyle/>
                    <a:p>
                      <a:pPr marL="171450" indent="-171450" algn="l" defTabSz="914400" rtl="0" eaLnBrk="1" latinLnBrk="0" hangingPunct="1">
                        <a:buFont typeface="Arial" panose="020B0604020202020204" pitchFamily="34" charset="0"/>
                        <a:buChar char="•"/>
                      </a:pPr>
                      <a:r>
                        <a:rPr lang="de-DE" sz="1800" b="0" i="0" u="none" strike="noStrike" kern="1200" baseline="0" dirty="0">
                          <a:solidFill>
                            <a:schemeClr val="dk1"/>
                          </a:solidFill>
                          <a:latin typeface="+mn-lt"/>
                          <a:ea typeface="+mn-ea"/>
                          <a:cs typeface="+mn-cs"/>
                        </a:rPr>
                        <a:t>passive Aerosolerzeugung durch mechanische Energie unabhängig von der Mitarbeit des/der Patient*in</a:t>
                      </a:r>
                    </a:p>
                    <a:p>
                      <a:pPr marL="171450" indent="-171450" algn="l" defTabSz="914400" rtl="0" eaLnBrk="1" latinLnBrk="0" hangingPunct="1">
                        <a:buFont typeface="Arial" panose="020B0604020202020204" pitchFamily="34" charset="0"/>
                        <a:buChar char="•"/>
                      </a:pPr>
                      <a:r>
                        <a:rPr lang="de-DE" sz="1800" b="0" i="0" u="none" strike="noStrike" kern="1200" baseline="0" dirty="0">
                          <a:solidFill>
                            <a:schemeClr val="dk1"/>
                          </a:solidFill>
                          <a:latin typeface="+mn-lt"/>
                          <a:ea typeface="+mn-ea"/>
                          <a:cs typeface="+mn-cs"/>
                        </a:rPr>
                        <a:t>Funktion auch bei geringen Atemflüssen gewährleistet</a:t>
                      </a:r>
                    </a:p>
                  </a:txBody>
                  <a:tcPr/>
                </a:tc>
                <a:extLst>
                  <a:ext uri="{0D108BD9-81ED-4DB2-BD59-A6C34878D82A}">
                    <a16:rowId xmlns:a16="http://schemas.microsoft.com/office/drawing/2014/main" val="2171227579"/>
                  </a:ext>
                </a:extLst>
              </a:tr>
              <a:tr h="1514736">
                <a:tc>
                  <a:txBody>
                    <a:bodyPr/>
                    <a:lstStyle/>
                    <a:p>
                      <a:r>
                        <a:rPr lang="de-DE" sz="1800" dirty="0"/>
                        <a:t>Elektrischer Vernebler</a:t>
                      </a:r>
                    </a:p>
                  </a:txBody>
                  <a:tcPr/>
                </a:tc>
                <a:tc>
                  <a:txBody>
                    <a:bodyPr/>
                    <a:lstStyle/>
                    <a:p>
                      <a:pPr marL="171450" indent="-171450" algn="l" defTabSz="914400" rtl="0" eaLnBrk="1" latinLnBrk="0" hangingPunct="1">
                        <a:buFont typeface="Arial" panose="020B0604020202020204" pitchFamily="34" charset="0"/>
                        <a:buChar char="•"/>
                      </a:pPr>
                      <a:r>
                        <a:rPr lang="de-DE" sz="1800" b="0" i="0" u="none" strike="noStrike" kern="1200" baseline="0" dirty="0">
                          <a:solidFill>
                            <a:schemeClr val="dk1"/>
                          </a:solidFill>
                          <a:latin typeface="+mn-lt"/>
                          <a:ea typeface="+mn-ea"/>
                          <a:cs typeface="+mn-cs"/>
                        </a:rPr>
                        <a:t>passive Aerosolerzeugung unabhängig von der Mitarbeit des Patienten/der Patientin </a:t>
                      </a:r>
                    </a:p>
                    <a:p>
                      <a:pPr marL="171450" indent="-171450" algn="l" defTabSz="914400" rtl="0" eaLnBrk="1" latinLnBrk="0" hangingPunct="1">
                        <a:buFont typeface="Arial" panose="020B0604020202020204" pitchFamily="34" charset="0"/>
                        <a:buChar char="•"/>
                      </a:pPr>
                      <a:r>
                        <a:rPr lang="de-DE" sz="1800" b="0" i="0" u="none" strike="noStrike" kern="1200" baseline="0" dirty="0">
                          <a:solidFill>
                            <a:schemeClr val="dk1"/>
                          </a:solidFill>
                          <a:latin typeface="+mn-lt"/>
                          <a:ea typeface="+mn-ea"/>
                          <a:cs typeface="+mn-cs"/>
                        </a:rPr>
                        <a:t>Funktion auch bei geringen Atemflüssen gewährleistet </a:t>
                      </a:r>
                    </a:p>
                    <a:p>
                      <a:pPr marL="171450" indent="-171450" algn="l" defTabSz="914400" rtl="0" eaLnBrk="1" latinLnBrk="0" hangingPunct="1">
                        <a:buFont typeface="Arial" panose="020B0604020202020204" pitchFamily="34" charset="0"/>
                        <a:buChar char="•"/>
                      </a:pPr>
                      <a:r>
                        <a:rPr lang="de-DE" sz="1800" b="0" i="0" u="none" strike="noStrike" kern="1200" baseline="0" dirty="0">
                          <a:solidFill>
                            <a:schemeClr val="dk1"/>
                          </a:solidFill>
                          <a:latin typeface="+mn-lt"/>
                          <a:ea typeface="+mn-ea"/>
                          <a:cs typeface="+mn-cs"/>
                        </a:rPr>
                        <a:t>Medikamentenapplikation kann durch Aufsätze mit einer </a:t>
                      </a:r>
                      <a:r>
                        <a:rPr lang="de-DE" sz="1800" b="0" i="0" u="none" strike="noStrike" kern="1200" baseline="0" dirty="0" err="1">
                          <a:solidFill>
                            <a:schemeClr val="dk1"/>
                          </a:solidFill>
                          <a:latin typeface="+mn-lt"/>
                          <a:ea typeface="+mn-ea"/>
                          <a:cs typeface="+mn-cs"/>
                        </a:rPr>
                        <a:t>Stenoseatmung</a:t>
                      </a:r>
                      <a:r>
                        <a:rPr lang="de-DE" sz="1800" b="0" i="0" u="none" strike="noStrike" kern="1200" baseline="0" dirty="0">
                          <a:solidFill>
                            <a:schemeClr val="dk1"/>
                          </a:solidFill>
                          <a:latin typeface="+mn-lt"/>
                          <a:ea typeface="+mn-ea"/>
                          <a:cs typeface="+mn-cs"/>
                        </a:rPr>
                        <a:t> kombiniert werden </a:t>
                      </a:r>
                    </a:p>
                  </a:txBody>
                  <a:tcPr/>
                </a:tc>
                <a:extLst>
                  <a:ext uri="{0D108BD9-81ED-4DB2-BD59-A6C34878D82A}">
                    <a16:rowId xmlns:a16="http://schemas.microsoft.com/office/drawing/2014/main" val="1747888862"/>
                  </a:ext>
                </a:extLst>
              </a:tr>
            </a:tbl>
          </a:graphicData>
        </a:graphic>
      </p:graphicFrame>
    </p:spTree>
    <p:extLst>
      <p:ext uri="{BB962C8B-B14F-4D97-AF65-F5344CB8AC3E}">
        <p14:creationId xmlns:p14="http://schemas.microsoft.com/office/powerpoint/2010/main" val="2146469663"/>
      </p:ext>
    </p:extLst>
  </p:cSld>
  <p:clrMapOvr>
    <a:masterClrMapping/>
  </p:clrMapOvr>
  <p:transition spd="slow">
    <p:wheel spokes="1"/>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129E96-E6E5-489A-AC8B-9BC1BF9EFF11}"/>
              </a:ext>
            </a:extLst>
          </p:cNvPr>
          <p:cNvSpPr>
            <a:spLocks noGrp="1"/>
          </p:cNvSpPr>
          <p:nvPr>
            <p:ph type="title"/>
          </p:nvPr>
        </p:nvSpPr>
        <p:spPr/>
        <p:txBody>
          <a:bodyPr/>
          <a:lstStyle/>
          <a:p>
            <a:r>
              <a:rPr lang="de-DE" dirty="0"/>
              <a:t>Inhalationssysteme II</a:t>
            </a:r>
          </a:p>
        </p:txBody>
      </p:sp>
      <p:graphicFrame>
        <p:nvGraphicFramePr>
          <p:cNvPr id="6" name="Tabelle 6">
            <a:extLst>
              <a:ext uri="{FF2B5EF4-FFF2-40B4-BE49-F238E27FC236}">
                <a16:creationId xmlns:a16="http://schemas.microsoft.com/office/drawing/2014/main" id="{FDA6EE88-F5BD-4ACC-9C04-200A1DDC2C4F}"/>
              </a:ext>
            </a:extLst>
          </p:cNvPr>
          <p:cNvGraphicFramePr>
            <a:graphicFrameLocks noGrp="1"/>
          </p:cNvGraphicFramePr>
          <p:nvPr>
            <p:extLst>
              <p:ext uri="{D42A27DB-BD31-4B8C-83A1-F6EECF244321}">
                <p14:modId xmlns:p14="http://schemas.microsoft.com/office/powerpoint/2010/main" val="4082333978"/>
              </p:ext>
            </p:extLst>
          </p:nvPr>
        </p:nvGraphicFramePr>
        <p:xfrm>
          <a:off x="1" y="1556792"/>
          <a:ext cx="9143999" cy="5301209"/>
        </p:xfrm>
        <a:graphic>
          <a:graphicData uri="http://schemas.openxmlformats.org/drawingml/2006/table">
            <a:tbl>
              <a:tblPr firstRow="1" bandRow="1">
                <a:tableStyleId>{5C22544A-7EE6-4342-B048-85BDC9FD1C3A}</a:tableStyleId>
              </a:tblPr>
              <a:tblGrid>
                <a:gridCol w="1564782">
                  <a:extLst>
                    <a:ext uri="{9D8B030D-6E8A-4147-A177-3AD203B41FA5}">
                      <a16:colId xmlns:a16="http://schemas.microsoft.com/office/drawing/2014/main" val="1879511161"/>
                    </a:ext>
                  </a:extLst>
                </a:gridCol>
                <a:gridCol w="2473377">
                  <a:extLst>
                    <a:ext uri="{9D8B030D-6E8A-4147-A177-3AD203B41FA5}">
                      <a16:colId xmlns:a16="http://schemas.microsoft.com/office/drawing/2014/main" val="2604922702"/>
                    </a:ext>
                  </a:extLst>
                </a:gridCol>
                <a:gridCol w="5105840">
                  <a:extLst>
                    <a:ext uri="{9D8B030D-6E8A-4147-A177-3AD203B41FA5}">
                      <a16:colId xmlns:a16="http://schemas.microsoft.com/office/drawing/2014/main" val="3347613241"/>
                    </a:ext>
                  </a:extLst>
                </a:gridCol>
              </a:tblGrid>
              <a:tr h="599425">
                <a:tc>
                  <a:txBody>
                    <a:bodyPr/>
                    <a:lstStyle/>
                    <a:p>
                      <a:r>
                        <a:rPr lang="de-DE" sz="1600" dirty="0"/>
                        <a:t>Inhalation mit/</a:t>
                      </a:r>
                    </a:p>
                  </a:txBody>
                  <a:tcPr/>
                </a:tc>
                <a:tc gridSpan="2">
                  <a:txBody>
                    <a:bodyPr/>
                    <a:lstStyle/>
                    <a:p>
                      <a:r>
                        <a:rPr lang="de-DE" sz="1600" dirty="0"/>
                        <a:t>Besonderheiten</a:t>
                      </a:r>
                    </a:p>
                  </a:txBody>
                  <a:tcPr/>
                </a:tc>
                <a:tc hMerge="1">
                  <a:txBody>
                    <a:bodyPr/>
                    <a:lstStyle/>
                    <a:p>
                      <a:endParaRPr lang="de-DE" sz="1200" dirty="0"/>
                    </a:p>
                  </a:txBody>
                  <a:tcPr/>
                </a:tc>
                <a:extLst>
                  <a:ext uri="{0D108BD9-81ED-4DB2-BD59-A6C34878D82A}">
                    <a16:rowId xmlns:a16="http://schemas.microsoft.com/office/drawing/2014/main" val="3749336682"/>
                  </a:ext>
                </a:extLst>
              </a:tr>
              <a:tr h="2363236">
                <a:tc rowSpan="3">
                  <a:txBody>
                    <a:bodyPr/>
                    <a:lstStyle/>
                    <a:p>
                      <a:r>
                        <a:rPr lang="de-DE" sz="1600" dirty="0" err="1"/>
                        <a:t>Pulverinhalator</a:t>
                      </a:r>
                      <a:endParaRPr lang="de-DE" sz="1600" dirty="0"/>
                    </a:p>
                  </a:txBody>
                  <a:tcPr/>
                </a:tc>
                <a:tc>
                  <a:txBody>
                    <a:bodyPr/>
                    <a:lstStyle/>
                    <a:p>
                      <a:r>
                        <a:rPr lang="de-DE" sz="1600" dirty="0"/>
                        <a:t>geringer Gerätewiderstand</a:t>
                      </a:r>
                    </a:p>
                    <a:p>
                      <a:endParaRPr lang="de-DE" sz="1600" dirty="0"/>
                    </a:p>
                  </a:txBody>
                  <a:tcPr/>
                </a:tc>
                <a:tc>
                  <a:txBody>
                    <a:bodyPr/>
                    <a:lstStyle/>
                    <a:p>
                      <a:pPr marL="171450" indent="-171450">
                        <a:buFont typeface="Arial" panose="020B0604020202020204" pitchFamily="34" charset="0"/>
                        <a:buChar char="•"/>
                      </a:pPr>
                      <a:r>
                        <a:rPr lang="de-DE" sz="1600" b="0" i="0" u="none" strike="noStrike" kern="1200" baseline="0" dirty="0">
                          <a:solidFill>
                            <a:schemeClr val="dk1"/>
                          </a:solidFill>
                          <a:latin typeface="+mn-lt"/>
                          <a:ea typeface="+mn-ea"/>
                          <a:cs typeface="+mn-cs"/>
                        </a:rPr>
                        <a:t>geringer Druckabfall im Gerät =&gt; Energie für optimale Aerosolerzeugung hauptsächlich durch Scherkräfte hoher Flussraten von z.T. &gt; 100 l / min erzeugt </a:t>
                      </a:r>
                    </a:p>
                    <a:p>
                      <a:pPr marL="171450" indent="-171450">
                        <a:buFont typeface="Arial" panose="020B0604020202020204" pitchFamily="34" charset="0"/>
                        <a:buChar char="•"/>
                      </a:pPr>
                      <a:r>
                        <a:rPr lang="de-DE" sz="1600" b="0" i="0" u="none" strike="noStrike" kern="1200" baseline="0" dirty="0">
                          <a:solidFill>
                            <a:schemeClr val="dk1"/>
                          </a:solidFill>
                          <a:latin typeface="+mn-lt"/>
                          <a:ea typeface="+mn-ea"/>
                          <a:cs typeface="+mn-cs"/>
                        </a:rPr>
                        <a:t>Anwendung aus subjektiver Sicht der Patient*innen leicht und bequem </a:t>
                      </a:r>
                    </a:p>
                    <a:p>
                      <a:pPr marL="171450" indent="-171450">
                        <a:buFont typeface="Arial" panose="020B0604020202020204" pitchFamily="34" charset="0"/>
                        <a:buChar char="•"/>
                      </a:pPr>
                      <a:r>
                        <a:rPr lang="de-DE" sz="1600" b="0" i="0" u="none" strike="noStrike" kern="1200" baseline="0" dirty="0">
                          <a:solidFill>
                            <a:schemeClr val="dk1"/>
                          </a:solidFill>
                          <a:latin typeface="+mn-lt"/>
                          <a:ea typeface="+mn-ea"/>
                          <a:cs typeface="+mn-cs"/>
                        </a:rPr>
                        <a:t>bei zu geringen Atemflüssen / schlechter Lungenfunktion z.T. mäßige bis schlechte Aerosolqualität (Wirkungsgrad ↓, </a:t>
                      </a:r>
                      <a:r>
                        <a:rPr lang="de-DE" sz="1600" b="0" i="0" u="none" strike="noStrike" kern="1200" baseline="0" dirty="0" err="1">
                          <a:solidFill>
                            <a:schemeClr val="dk1"/>
                          </a:solidFill>
                          <a:latin typeface="+mn-lt"/>
                          <a:ea typeface="+mn-ea"/>
                          <a:cs typeface="+mn-cs"/>
                        </a:rPr>
                        <a:t>Impaktionsverluste</a:t>
                      </a:r>
                      <a:r>
                        <a:rPr lang="de-DE" sz="1600" b="0" i="0" u="none" strike="noStrike" kern="1200" baseline="0" dirty="0">
                          <a:solidFill>
                            <a:schemeClr val="dk1"/>
                          </a:solidFill>
                          <a:latin typeface="+mn-lt"/>
                          <a:ea typeface="+mn-ea"/>
                          <a:cs typeface="+mn-cs"/>
                        </a:rPr>
                        <a:t>↑) </a:t>
                      </a:r>
                      <a:endParaRPr lang="de-DE" sz="1600" dirty="0"/>
                    </a:p>
                  </a:txBody>
                  <a:tcPr/>
                </a:tc>
                <a:extLst>
                  <a:ext uri="{0D108BD9-81ED-4DB2-BD59-A6C34878D82A}">
                    <a16:rowId xmlns:a16="http://schemas.microsoft.com/office/drawing/2014/main" val="3482805214"/>
                  </a:ext>
                </a:extLst>
              </a:tr>
              <a:tr h="1396595">
                <a:tc vMerge="1">
                  <a:txBody>
                    <a:bodyPr/>
                    <a:lstStyle/>
                    <a:p>
                      <a:endParaRPr lang="de-DE"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b="0" i="0" u="none" strike="noStrike" kern="1200" baseline="0" dirty="0">
                          <a:solidFill>
                            <a:schemeClr val="dk1"/>
                          </a:solidFill>
                          <a:latin typeface="+mn-lt"/>
                          <a:ea typeface="+mn-ea"/>
                          <a:cs typeface="+mn-cs"/>
                        </a:rPr>
                        <a:t>mittlerer/hoher Gerätewiderstand 	</a:t>
                      </a:r>
                    </a:p>
                    <a:p>
                      <a:endParaRPr lang="de-DE" sz="1600" dirty="0"/>
                    </a:p>
                  </a:txBody>
                  <a:tcPr/>
                </a:tc>
                <a:tc>
                  <a:txBody>
                    <a:bodyPr/>
                    <a:lstStyle/>
                    <a:p>
                      <a:pPr marL="171450" indent="-171450">
                        <a:buFont typeface="Arial" panose="020B0604020202020204" pitchFamily="34" charset="0"/>
                        <a:buChar char="•"/>
                      </a:pPr>
                      <a:r>
                        <a:rPr lang="de-DE" sz="1600" b="0" i="0" u="none" strike="noStrike" kern="1200" baseline="0" dirty="0">
                          <a:solidFill>
                            <a:schemeClr val="dk1"/>
                          </a:solidFill>
                          <a:latin typeface="+mn-lt"/>
                          <a:ea typeface="+mn-ea"/>
                          <a:cs typeface="+mn-cs"/>
                        </a:rPr>
                        <a:t>starker Druckabfall im Gerät gewährleistet gute Aerosolqualität auch bei mäßigen Flussraten von 30-60 l / min </a:t>
                      </a:r>
                    </a:p>
                    <a:p>
                      <a:pPr marL="171450" indent="-171450">
                        <a:buFont typeface="Arial" panose="020B0604020202020204" pitchFamily="34" charset="0"/>
                        <a:buChar char="•"/>
                      </a:pPr>
                      <a:r>
                        <a:rPr lang="de-DE" sz="1600" b="0" i="0" u="none" strike="noStrike" kern="1200" baseline="0" dirty="0">
                          <a:solidFill>
                            <a:schemeClr val="dk1"/>
                          </a:solidFill>
                          <a:latin typeface="+mn-lt"/>
                          <a:ea typeface="+mn-ea"/>
                          <a:cs typeface="+mn-cs"/>
                        </a:rPr>
                        <a:t>Anwendung aus subjektiver Sicht der Patient*innen anstrengend, aber effektiv </a:t>
                      </a:r>
                      <a:endParaRPr lang="de-DE" sz="1600" dirty="0"/>
                    </a:p>
                  </a:txBody>
                  <a:tcPr/>
                </a:tc>
                <a:extLst>
                  <a:ext uri="{0D108BD9-81ED-4DB2-BD59-A6C34878D82A}">
                    <a16:rowId xmlns:a16="http://schemas.microsoft.com/office/drawing/2014/main" val="4077933533"/>
                  </a:ext>
                </a:extLst>
              </a:tr>
              <a:tr h="941953">
                <a:tc vMerge="1">
                  <a:txBody>
                    <a:bodyPr/>
                    <a:lstStyle/>
                    <a:p>
                      <a:endParaRPr lang="de-DE"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b="0" i="0" u="none" strike="noStrike" kern="1200" baseline="0" dirty="0">
                          <a:solidFill>
                            <a:schemeClr val="dk1"/>
                          </a:solidFill>
                          <a:latin typeface="+mn-lt"/>
                          <a:ea typeface="+mn-ea"/>
                          <a:cs typeface="+mn-cs"/>
                        </a:rPr>
                        <a:t>atemzug-getriggert 	</a:t>
                      </a:r>
                      <a:endParaRPr lang="de-DE" sz="1600" dirty="0"/>
                    </a:p>
                  </a:txBody>
                  <a:tcPr/>
                </a:tc>
                <a:tc>
                  <a:txBody>
                    <a:bodyPr/>
                    <a:lstStyle/>
                    <a:p>
                      <a:pPr marL="171450" indent="-171450">
                        <a:buFont typeface="Arial" panose="020B0604020202020204" pitchFamily="34" charset="0"/>
                        <a:buChar char="•"/>
                      </a:pPr>
                      <a:r>
                        <a:rPr lang="de-DE" sz="1600" b="0" i="0" u="none" strike="noStrike" kern="1200" baseline="0" dirty="0">
                          <a:solidFill>
                            <a:schemeClr val="dk1"/>
                          </a:solidFill>
                          <a:latin typeface="+mn-lt"/>
                          <a:ea typeface="+mn-ea"/>
                          <a:cs typeface="+mn-cs"/>
                        </a:rPr>
                        <a:t>lösen erst bei Mindest-Atemfluss aus =&gt; Eignung auf individueller Basis prüfen </a:t>
                      </a:r>
                      <a:endParaRPr lang="de-DE" sz="1600" dirty="0"/>
                    </a:p>
                  </a:txBody>
                  <a:tcPr/>
                </a:tc>
                <a:extLst>
                  <a:ext uri="{0D108BD9-81ED-4DB2-BD59-A6C34878D82A}">
                    <a16:rowId xmlns:a16="http://schemas.microsoft.com/office/drawing/2014/main" val="3217923232"/>
                  </a:ext>
                </a:extLst>
              </a:tr>
            </a:tbl>
          </a:graphicData>
        </a:graphic>
      </p:graphicFrame>
    </p:spTree>
    <p:extLst>
      <p:ext uri="{BB962C8B-B14F-4D97-AF65-F5344CB8AC3E}">
        <p14:creationId xmlns:p14="http://schemas.microsoft.com/office/powerpoint/2010/main" val="1597560573"/>
      </p:ext>
    </p:extLst>
  </p:cSld>
  <p:clrMapOvr>
    <a:masterClrMapping/>
  </p:clrMapOvr>
  <p:transition spd="slow">
    <p:wheel spokes="1"/>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3079B9-5870-42D7-BE64-BFE47A1365EC}"/>
              </a:ext>
            </a:extLst>
          </p:cNvPr>
          <p:cNvSpPr>
            <a:spLocks noGrp="1"/>
          </p:cNvSpPr>
          <p:nvPr>
            <p:ph type="title"/>
          </p:nvPr>
        </p:nvSpPr>
        <p:spPr/>
        <p:txBody>
          <a:bodyPr/>
          <a:lstStyle/>
          <a:p>
            <a:r>
              <a:rPr lang="de-DE" dirty="0"/>
              <a:t>Die Auswahl des Inhalationssystems</a:t>
            </a:r>
          </a:p>
        </p:txBody>
      </p:sp>
      <p:sp>
        <p:nvSpPr>
          <p:cNvPr id="3" name="Inhaltsplatzhalter 2">
            <a:extLst>
              <a:ext uri="{FF2B5EF4-FFF2-40B4-BE49-F238E27FC236}">
                <a16:creationId xmlns:a16="http://schemas.microsoft.com/office/drawing/2014/main" id="{7C566CFE-6326-4E52-B66D-7A8F3F89A078}"/>
              </a:ext>
            </a:extLst>
          </p:cNvPr>
          <p:cNvSpPr>
            <a:spLocks noGrp="1"/>
          </p:cNvSpPr>
          <p:nvPr>
            <p:ph idx="1"/>
          </p:nvPr>
        </p:nvSpPr>
        <p:spPr>
          <a:xfrm>
            <a:off x="457200" y="1916832"/>
            <a:ext cx="8229600" cy="4896544"/>
          </a:xfrm>
        </p:spPr>
        <p:txBody>
          <a:bodyPr>
            <a:noAutofit/>
          </a:bodyPr>
          <a:lstStyle/>
          <a:p>
            <a:pPr>
              <a:spcBef>
                <a:spcPts val="0"/>
              </a:spcBef>
              <a:spcAft>
                <a:spcPts val="600"/>
              </a:spcAft>
            </a:pPr>
            <a:r>
              <a:rPr lang="de-DE" sz="2000" dirty="0">
                <a:latin typeface="Calibri" panose="020F0502020204030204" pitchFamily="34" charset="0"/>
              </a:rPr>
              <a:t>sollte in Abhängigkeit von den Lungenfunktionswerten erfolgen.</a:t>
            </a:r>
          </a:p>
          <a:p>
            <a:pPr>
              <a:spcBef>
                <a:spcPts val="0"/>
              </a:spcBef>
              <a:spcAft>
                <a:spcPts val="600"/>
              </a:spcAft>
            </a:pPr>
            <a:r>
              <a:rPr lang="en-US" sz="2000" dirty="0">
                <a:latin typeface="Calibri" panose="020F0502020204030204" pitchFamily="34" charset="0"/>
              </a:rPr>
              <a:t>Die Peak-Inspiratory Flow-</a:t>
            </a:r>
            <a:r>
              <a:rPr lang="en-US" sz="2000" dirty="0" err="1">
                <a:latin typeface="Calibri" panose="020F0502020204030204" pitchFamily="34" charset="0"/>
              </a:rPr>
              <a:t>Messung</a:t>
            </a:r>
            <a:r>
              <a:rPr lang="en-US" sz="2000" dirty="0">
                <a:latin typeface="Calibri" panose="020F0502020204030204" pitchFamily="34" charset="0"/>
              </a:rPr>
              <a:t> (PIF)</a:t>
            </a:r>
            <a:r>
              <a:rPr lang="de-DE" sz="2000" dirty="0">
                <a:latin typeface="Calibri" panose="020F0502020204030204" pitchFamily="34" charset="0"/>
              </a:rPr>
              <a:t> ist hilfreich. </a:t>
            </a:r>
            <a:br>
              <a:rPr lang="de-DE" sz="2000" dirty="0">
                <a:latin typeface="Calibri" panose="020F0502020204030204" pitchFamily="34" charset="0"/>
              </a:rPr>
            </a:br>
            <a:r>
              <a:rPr lang="de-DE" sz="2000" dirty="0">
                <a:latin typeface="Calibri" panose="020F0502020204030204" pitchFamily="34" charset="0"/>
              </a:rPr>
              <a:t>PIF- Messgeräte sind allerdings in der klinischen Routine nicht verbreitet.</a:t>
            </a:r>
          </a:p>
          <a:p>
            <a:pPr>
              <a:spcBef>
                <a:spcPts val="0"/>
              </a:spcBef>
              <a:spcAft>
                <a:spcPts val="600"/>
              </a:spcAft>
            </a:pPr>
            <a:r>
              <a:rPr lang="de-DE" sz="2000" dirty="0">
                <a:latin typeface="Calibri" panose="020F0502020204030204" pitchFamily="34" charset="0"/>
              </a:rPr>
              <a:t>Berücksichtigen: der PIF wird ggf. ohne Gerätewiderstand gemessen und kann nicht unmittelbar auf die Inhalation mit einem Inhalator mit Widerstand übertragen werden.</a:t>
            </a:r>
          </a:p>
          <a:p>
            <a:pPr>
              <a:spcBef>
                <a:spcPts val="0"/>
              </a:spcBef>
              <a:spcAft>
                <a:spcPts val="600"/>
              </a:spcAft>
            </a:pPr>
            <a:r>
              <a:rPr lang="de-DE" sz="2000" dirty="0">
                <a:latin typeface="Calibri" panose="020F0502020204030204" pitchFamily="34" charset="0"/>
              </a:rPr>
              <a:t>Bei FEV1 &lt;50% des Sollwertes: Überprüfung, ob der Patient den zum vollständigen Entleeren des Inhalators und der hinreichenden Teilchendesagglomeration erforderlichen inspiratorischen Fluss erzeugen kann.</a:t>
            </a:r>
          </a:p>
          <a:p>
            <a:pPr>
              <a:spcBef>
                <a:spcPts val="0"/>
              </a:spcBef>
              <a:spcAft>
                <a:spcPts val="600"/>
              </a:spcAft>
            </a:pPr>
            <a:r>
              <a:rPr lang="de-DE" sz="2000" dirty="0">
                <a:latin typeface="Calibri" panose="020F0502020204030204" pitchFamily="34" charset="0"/>
              </a:rPr>
              <a:t>Die Auswahl soll die kognitiven, visuellen und motorischen Fähigkeiten sowie die Präferenzen der Patient*innen berücksichtigen</a:t>
            </a:r>
          </a:p>
        </p:txBody>
      </p:sp>
    </p:spTree>
    <p:extLst>
      <p:ext uri="{BB962C8B-B14F-4D97-AF65-F5344CB8AC3E}">
        <p14:creationId xmlns:p14="http://schemas.microsoft.com/office/powerpoint/2010/main" val="3408634266"/>
      </p:ext>
    </p:extLst>
  </p:cSld>
  <p:clrMapOvr>
    <a:masterClrMapping/>
  </p:clrMapOvr>
  <p:transition spd="slow">
    <p:wheel spokes="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6561BC1D-20F6-4CF4-9F20-1EE693789F12}"/>
              </a:ext>
            </a:extLst>
          </p:cNvPr>
          <p:cNvSpPr>
            <a:spLocks noGrp="1"/>
          </p:cNvSpPr>
          <p:nvPr>
            <p:ph type="ctrTitle"/>
          </p:nvPr>
        </p:nvSpPr>
        <p:spPr/>
        <p:txBody>
          <a:bodyPr/>
          <a:lstStyle/>
          <a:p>
            <a:r>
              <a:rPr lang="de-DE" dirty="0"/>
              <a:t>Diagnostik und Monitoring</a:t>
            </a:r>
          </a:p>
        </p:txBody>
      </p:sp>
    </p:spTree>
    <p:extLst>
      <p:ext uri="{BB962C8B-B14F-4D97-AF65-F5344CB8AC3E}">
        <p14:creationId xmlns:p14="http://schemas.microsoft.com/office/powerpoint/2010/main" val="5918164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DF3351-B7B1-4B8C-9DC1-EF35E50240D4}"/>
              </a:ext>
            </a:extLst>
          </p:cNvPr>
          <p:cNvSpPr>
            <a:spLocks noGrp="1"/>
          </p:cNvSpPr>
          <p:nvPr>
            <p:ph type="title"/>
          </p:nvPr>
        </p:nvSpPr>
        <p:spPr/>
        <p:txBody>
          <a:bodyPr>
            <a:normAutofit fontScale="90000"/>
          </a:bodyPr>
          <a:lstStyle/>
          <a:p>
            <a:r>
              <a:rPr lang="de-DE" sz="3200" i="0" u="none" strike="noStrike" baseline="0" dirty="0"/>
              <a:t>Videos</a:t>
            </a:r>
            <a:r>
              <a:rPr lang="de-DE" sz="3200" b="1" i="0" u="none" strike="noStrike" baseline="0" dirty="0"/>
              <a:t> </a:t>
            </a:r>
            <a:r>
              <a:rPr lang="de-DE" sz="3200" i="0" u="none" strike="noStrike" baseline="0" dirty="0"/>
              <a:t>zur richtigen Inhalationstechnik</a:t>
            </a:r>
            <a:endParaRPr lang="de-DE" dirty="0"/>
          </a:p>
        </p:txBody>
      </p:sp>
      <p:sp>
        <p:nvSpPr>
          <p:cNvPr id="3" name="Inhaltsplatzhalter 2">
            <a:extLst>
              <a:ext uri="{FF2B5EF4-FFF2-40B4-BE49-F238E27FC236}">
                <a16:creationId xmlns:a16="http://schemas.microsoft.com/office/drawing/2014/main" id="{1872F865-10BC-4C0D-B094-39F2BA9DBC9D}"/>
              </a:ext>
            </a:extLst>
          </p:cNvPr>
          <p:cNvSpPr>
            <a:spLocks noGrp="1"/>
          </p:cNvSpPr>
          <p:nvPr>
            <p:ph idx="1"/>
          </p:nvPr>
        </p:nvSpPr>
        <p:spPr>
          <a:xfrm>
            <a:off x="395536" y="1719535"/>
            <a:ext cx="8229600" cy="4525963"/>
          </a:xfrm>
        </p:spPr>
        <p:txBody>
          <a:bodyPr>
            <a:normAutofit/>
          </a:bodyPr>
          <a:lstStyle/>
          <a:p>
            <a:pPr marL="0" indent="0">
              <a:buNone/>
            </a:pPr>
            <a:r>
              <a:rPr lang="de-DE" sz="2400" b="1" i="0" u="none" strike="noStrike" baseline="0" dirty="0">
                <a:hlinkClick r:id="rId2">
                  <a:extLst>
                    <a:ext uri="{A12FA001-AC4F-418D-AE19-62706E023703}">
                      <ahyp:hlinkClr xmlns:ahyp="http://schemas.microsoft.com/office/drawing/2018/hyperlinkcolor" val="tx"/>
                    </a:ext>
                  </a:extLst>
                </a:hlinkClick>
              </a:rPr>
              <a:t>www.atemwegsliga.de/richtig-inhalieren.html</a:t>
            </a:r>
            <a:r>
              <a:rPr lang="de-DE" sz="2400" b="1" i="0" u="none" strike="noStrike" baseline="0" dirty="0"/>
              <a:t>  oder </a:t>
            </a:r>
            <a:r>
              <a:rPr lang="de-DE" sz="2400" b="1" dirty="0">
                <a:hlinkClick r:id="rId3">
                  <a:extLst>
                    <a:ext uri="{A12FA001-AC4F-418D-AE19-62706E023703}">
                      <ahyp:hlinkClr xmlns:ahyp="http://schemas.microsoft.com/office/drawing/2018/hyperlinkcolor" val="tx"/>
                    </a:ext>
                  </a:extLst>
                </a:hlinkClick>
              </a:rPr>
              <a:t>https://www.youtube.com/c/AtemwegsligaDe/playlists</a:t>
            </a:r>
            <a:r>
              <a:rPr lang="de-DE" sz="2400" b="1" dirty="0"/>
              <a:t> </a:t>
            </a:r>
          </a:p>
          <a:p>
            <a:pPr marL="0" indent="0">
              <a:buNone/>
            </a:pPr>
            <a:endParaRPr lang="de-DE" sz="2800" dirty="0"/>
          </a:p>
        </p:txBody>
      </p:sp>
      <p:pic>
        <p:nvPicPr>
          <p:cNvPr id="8" name="Grafik 7">
            <a:extLst>
              <a:ext uri="{FF2B5EF4-FFF2-40B4-BE49-F238E27FC236}">
                <a16:creationId xmlns:a16="http://schemas.microsoft.com/office/drawing/2014/main" id="{19ED6D04-4323-480A-AD24-1AF524C24C27}"/>
              </a:ext>
            </a:extLst>
          </p:cNvPr>
          <p:cNvPicPr>
            <a:picLocks noChangeAspect="1"/>
          </p:cNvPicPr>
          <p:nvPr/>
        </p:nvPicPr>
        <p:blipFill>
          <a:blip r:embed="rId4"/>
          <a:stretch>
            <a:fillRect/>
          </a:stretch>
        </p:blipFill>
        <p:spPr>
          <a:xfrm>
            <a:off x="5724128" y="3429000"/>
            <a:ext cx="2151565" cy="1440160"/>
          </a:xfrm>
          <a:prstGeom prst="rect">
            <a:avLst/>
          </a:prstGeom>
        </p:spPr>
      </p:pic>
      <p:pic>
        <p:nvPicPr>
          <p:cNvPr id="9" name="Grafik 8">
            <a:extLst>
              <a:ext uri="{FF2B5EF4-FFF2-40B4-BE49-F238E27FC236}">
                <a16:creationId xmlns:a16="http://schemas.microsoft.com/office/drawing/2014/main" id="{D96860DB-202A-4AF3-AC6B-228C2326C285}"/>
              </a:ext>
            </a:extLst>
          </p:cNvPr>
          <p:cNvPicPr>
            <a:picLocks noChangeAspect="1"/>
          </p:cNvPicPr>
          <p:nvPr/>
        </p:nvPicPr>
        <p:blipFill>
          <a:blip r:embed="rId5"/>
          <a:stretch>
            <a:fillRect/>
          </a:stretch>
        </p:blipFill>
        <p:spPr>
          <a:xfrm>
            <a:off x="3347864" y="4437112"/>
            <a:ext cx="2108905" cy="1470352"/>
          </a:xfrm>
          <a:prstGeom prst="rect">
            <a:avLst/>
          </a:prstGeom>
        </p:spPr>
      </p:pic>
      <p:pic>
        <p:nvPicPr>
          <p:cNvPr id="10" name="Grafik 9">
            <a:extLst>
              <a:ext uri="{FF2B5EF4-FFF2-40B4-BE49-F238E27FC236}">
                <a16:creationId xmlns:a16="http://schemas.microsoft.com/office/drawing/2014/main" id="{786BE3CB-FF1C-425D-8018-1EBD6F6671B6}"/>
              </a:ext>
            </a:extLst>
          </p:cNvPr>
          <p:cNvPicPr>
            <a:picLocks noChangeAspect="1"/>
          </p:cNvPicPr>
          <p:nvPr/>
        </p:nvPicPr>
        <p:blipFill>
          <a:blip r:embed="rId6"/>
          <a:stretch>
            <a:fillRect/>
          </a:stretch>
        </p:blipFill>
        <p:spPr>
          <a:xfrm>
            <a:off x="935596" y="3429000"/>
            <a:ext cx="2041892" cy="1485012"/>
          </a:xfrm>
          <a:prstGeom prst="rect">
            <a:avLst/>
          </a:prstGeom>
        </p:spPr>
      </p:pic>
    </p:spTree>
    <p:extLst>
      <p:ext uri="{BB962C8B-B14F-4D97-AF65-F5344CB8AC3E}">
        <p14:creationId xmlns:p14="http://schemas.microsoft.com/office/powerpoint/2010/main" val="105326958"/>
      </p:ext>
    </p:extLst>
  </p:cSld>
  <p:clrMapOvr>
    <a:masterClrMapping/>
  </p:clrMapOvr>
  <p:transition spd="slow">
    <p:wheel spokes="1"/>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4F0B44-E745-495E-9E58-A1EEB350D378}"/>
              </a:ext>
            </a:extLst>
          </p:cNvPr>
          <p:cNvSpPr>
            <a:spLocks noGrp="1"/>
          </p:cNvSpPr>
          <p:nvPr>
            <p:ph type="title"/>
          </p:nvPr>
        </p:nvSpPr>
        <p:spPr/>
        <p:txBody>
          <a:bodyPr/>
          <a:lstStyle/>
          <a:p>
            <a:r>
              <a:rPr lang="de-DE" dirty="0"/>
              <a:t>Empfehlungen/Statements</a:t>
            </a:r>
          </a:p>
        </p:txBody>
      </p:sp>
      <p:sp>
        <p:nvSpPr>
          <p:cNvPr id="3" name="Inhaltsplatzhalter 2">
            <a:extLst>
              <a:ext uri="{FF2B5EF4-FFF2-40B4-BE49-F238E27FC236}">
                <a16:creationId xmlns:a16="http://schemas.microsoft.com/office/drawing/2014/main" id="{EF3A9C7E-34C3-4412-881A-0144210A7607}"/>
              </a:ext>
            </a:extLst>
          </p:cNvPr>
          <p:cNvSpPr>
            <a:spLocks noGrp="1"/>
          </p:cNvSpPr>
          <p:nvPr>
            <p:ph idx="1"/>
          </p:nvPr>
        </p:nvSpPr>
        <p:spPr/>
        <p:txBody>
          <a:bodyPr>
            <a:normAutofit fontScale="77500" lnSpcReduction="20000"/>
          </a:bodyPr>
          <a:lstStyle/>
          <a:p>
            <a:pPr>
              <a:lnSpc>
                <a:spcPct val="120000"/>
              </a:lnSpc>
              <a:spcBef>
                <a:spcPts val="0"/>
              </a:spcBef>
              <a:spcAft>
                <a:spcPts val="1200"/>
              </a:spcAft>
            </a:pPr>
            <a:r>
              <a:rPr lang="de-DE" dirty="0"/>
              <a:t>Patient*innen mit COPD sollen von ihren behandelnden </a:t>
            </a:r>
            <a:r>
              <a:rPr lang="de-DE" dirty="0" err="1"/>
              <a:t>Ärzt</a:t>
            </a:r>
            <a:r>
              <a:rPr lang="de-DE" dirty="0"/>
              <a:t>*innen oder einer geschulten Fachkraft und ggf. zusätzlich durchentsprechend qualifizierte Apotheker*innen bei Erstverordnung bzw. ärztlich intendiertem Wechsel eines Inhalationssystems eine Einweisung in die korrekte Arzneimittelanwendung </a:t>
            </a:r>
            <a:r>
              <a:rPr lang="de-DE"/>
              <a:t>und Inhalationstechnik </a:t>
            </a:r>
            <a:r>
              <a:rPr lang="de-DE" dirty="0"/>
              <a:t>erhalten.</a:t>
            </a:r>
          </a:p>
          <a:p>
            <a:pPr>
              <a:lnSpc>
                <a:spcPct val="120000"/>
              </a:lnSpc>
              <a:spcBef>
                <a:spcPts val="0"/>
              </a:spcBef>
              <a:spcAft>
                <a:spcPts val="1200"/>
              </a:spcAft>
            </a:pPr>
            <a:r>
              <a:rPr lang="de-DE" dirty="0"/>
              <a:t>Es soll sichergestellt werden, dass die Patientin oder der Patient die korrekte Handhabung demonstriert und eingeübt hat.</a:t>
            </a:r>
          </a:p>
        </p:txBody>
      </p:sp>
    </p:spTree>
    <p:extLst>
      <p:ext uri="{BB962C8B-B14F-4D97-AF65-F5344CB8AC3E}">
        <p14:creationId xmlns:p14="http://schemas.microsoft.com/office/powerpoint/2010/main" val="3390708883"/>
      </p:ext>
    </p:extLst>
  </p:cSld>
  <p:clrMapOvr>
    <a:masterClrMapping/>
  </p:clrMapOvr>
  <p:transition spd="slow">
    <p:wheel spokes="1"/>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52EE02-2B4F-4259-A7D9-A195386BFA75}"/>
              </a:ext>
            </a:extLst>
          </p:cNvPr>
          <p:cNvSpPr>
            <a:spLocks noGrp="1"/>
          </p:cNvSpPr>
          <p:nvPr>
            <p:ph type="title"/>
          </p:nvPr>
        </p:nvSpPr>
        <p:spPr/>
        <p:txBody>
          <a:bodyPr/>
          <a:lstStyle/>
          <a:p>
            <a:r>
              <a:rPr lang="de-DE" dirty="0"/>
              <a:t>Empfehlungen/Statements</a:t>
            </a:r>
          </a:p>
        </p:txBody>
      </p:sp>
      <p:sp>
        <p:nvSpPr>
          <p:cNvPr id="3" name="Inhaltsplatzhalter 2">
            <a:extLst>
              <a:ext uri="{FF2B5EF4-FFF2-40B4-BE49-F238E27FC236}">
                <a16:creationId xmlns:a16="http://schemas.microsoft.com/office/drawing/2014/main" id="{FC22E238-05F6-463A-975B-E5D77D79A628}"/>
              </a:ext>
            </a:extLst>
          </p:cNvPr>
          <p:cNvSpPr>
            <a:spLocks noGrp="1"/>
          </p:cNvSpPr>
          <p:nvPr>
            <p:ph idx="1"/>
          </p:nvPr>
        </p:nvSpPr>
        <p:spPr/>
        <p:txBody>
          <a:bodyPr>
            <a:normAutofit fontScale="70000" lnSpcReduction="20000"/>
          </a:bodyPr>
          <a:lstStyle/>
          <a:p>
            <a:pPr>
              <a:lnSpc>
                <a:spcPct val="120000"/>
              </a:lnSpc>
              <a:spcBef>
                <a:spcPts val="0"/>
              </a:spcBef>
              <a:spcAft>
                <a:spcPts val="1200"/>
              </a:spcAft>
            </a:pPr>
            <a:r>
              <a:rPr lang="de-DE" dirty="0"/>
              <a:t>Wenn für die verordneten Substanzen verfügbar, sollte für die Langzeittherapie nur ein Inhalationssystem (nur ein Typ eines Dosieraerosols oder eines </a:t>
            </a:r>
            <a:r>
              <a:rPr lang="de-DE" dirty="0" err="1"/>
              <a:t>Pulverinhalators</a:t>
            </a:r>
            <a:r>
              <a:rPr lang="de-DE" dirty="0"/>
              <a:t>) für die inhalative Medikation verordnet werden.</a:t>
            </a:r>
          </a:p>
          <a:p>
            <a:pPr>
              <a:lnSpc>
                <a:spcPct val="120000"/>
              </a:lnSpc>
              <a:spcBef>
                <a:spcPts val="0"/>
              </a:spcBef>
              <a:spcAft>
                <a:spcPts val="1200"/>
              </a:spcAft>
            </a:pPr>
            <a:r>
              <a:rPr lang="de-DE" dirty="0"/>
              <a:t>Ein Wechsel des Inhalationssystems soll bei Fortführung der medikamentösen Therapie vermieden werden, wenn der Patient oder die Patientin mit dem bisherigen Inhalationssystem gut zurechtgekommen ist.</a:t>
            </a:r>
          </a:p>
          <a:p>
            <a:pPr>
              <a:lnSpc>
                <a:spcPct val="120000"/>
              </a:lnSpc>
              <a:spcBef>
                <a:spcPts val="0"/>
              </a:spcBef>
              <a:spcAft>
                <a:spcPts val="1200"/>
              </a:spcAft>
            </a:pPr>
            <a:r>
              <a:rPr lang="de-DE" dirty="0"/>
              <a:t>Die korrekte Handhabung und Inhalationstechnik der Patientin oder des Patienten soll regelmäßig und insbesondere bei unzureichender Symptomkontrolle überprüft werden.</a:t>
            </a:r>
          </a:p>
        </p:txBody>
      </p:sp>
    </p:spTree>
    <p:extLst>
      <p:ext uri="{BB962C8B-B14F-4D97-AF65-F5344CB8AC3E}">
        <p14:creationId xmlns:p14="http://schemas.microsoft.com/office/powerpoint/2010/main" val="647610562"/>
      </p:ext>
    </p:extLst>
  </p:cSld>
  <p:clrMapOvr>
    <a:masterClrMapping/>
  </p:clrMapOvr>
  <p:transition spd="slow">
    <p:wheel spokes="1"/>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7C520C-E86D-4CAB-B346-27513E229597}"/>
              </a:ext>
            </a:extLst>
          </p:cNvPr>
          <p:cNvSpPr>
            <a:spLocks noGrp="1"/>
          </p:cNvSpPr>
          <p:nvPr>
            <p:ph type="title"/>
          </p:nvPr>
        </p:nvSpPr>
        <p:spPr/>
        <p:txBody>
          <a:bodyPr/>
          <a:lstStyle/>
          <a:p>
            <a:r>
              <a:rPr lang="de-DE" dirty="0"/>
              <a:t>orale Steroidtherapie</a:t>
            </a:r>
          </a:p>
        </p:txBody>
      </p:sp>
      <p:sp>
        <p:nvSpPr>
          <p:cNvPr id="3" name="Inhaltsplatzhalter 2">
            <a:extLst>
              <a:ext uri="{FF2B5EF4-FFF2-40B4-BE49-F238E27FC236}">
                <a16:creationId xmlns:a16="http://schemas.microsoft.com/office/drawing/2014/main" id="{58241C88-C65D-4125-B492-7B7057BFE9B4}"/>
              </a:ext>
            </a:extLst>
          </p:cNvPr>
          <p:cNvSpPr>
            <a:spLocks noGrp="1"/>
          </p:cNvSpPr>
          <p:nvPr>
            <p:ph idx="1"/>
          </p:nvPr>
        </p:nvSpPr>
        <p:spPr/>
        <p:txBody>
          <a:bodyPr>
            <a:normAutofit/>
          </a:bodyPr>
          <a:lstStyle/>
          <a:p>
            <a:pPr marL="742950" indent="-742950"/>
            <a:r>
              <a:rPr lang="de-DE" dirty="0"/>
              <a:t>keine belastbare Evidenz für die dauerhafte Gabe von OCS</a:t>
            </a:r>
          </a:p>
          <a:p>
            <a:pPr marL="742950" indent="-742950"/>
            <a:r>
              <a:rPr lang="de-DE" dirty="0"/>
              <a:t>potenzielle Schäden</a:t>
            </a:r>
          </a:p>
          <a:p>
            <a:pPr marL="742950" indent="-742950"/>
            <a:r>
              <a:rPr lang="de-DE" dirty="0"/>
              <a:t>wenn (selten) erforderlich: </a:t>
            </a:r>
          </a:p>
          <a:p>
            <a:pPr marL="1254125" lvl="1" indent="-538163">
              <a:buFont typeface="Wingdings" panose="05000000000000000000" pitchFamily="2" charset="2"/>
              <a:buChar char="Ø"/>
            </a:pPr>
            <a:r>
              <a:rPr lang="de-DE" dirty="0"/>
              <a:t>niedrige wirksame Dosierung</a:t>
            </a:r>
          </a:p>
          <a:p>
            <a:pPr marL="1254125" lvl="1" indent="-538163">
              <a:buFont typeface="Wingdings" panose="05000000000000000000" pitchFamily="2" charset="2"/>
              <a:buChar char="Ø"/>
            </a:pPr>
            <a:r>
              <a:rPr lang="de-DE" dirty="0"/>
              <a:t>kontinuierliche Überprüfung der Indikation</a:t>
            </a:r>
          </a:p>
          <a:p>
            <a:pPr marL="1254125" lvl="1" indent="-538163">
              <a:buFont typeface="Wingdings" panose="05000000000000000000" pitchFamily="2" charset="2"/>
              <a:buChar char="Ø"/>
            </a:pPr>
            <a:r>
              <a:rPr lang="de-DE" dirty="0"/>
              <a:t>Absetzversuche</a:t>
            </a:r>
          </a:p>
        </p:txBody>
      </p:sp>
    </p:spTree>
    <p:extLst>
      <p:ext uri="{BB962C8B-B14F-4D97-AF65-F5344CB8AC3E}">
        <p14:creationId xmlns:p14="http://schemas.microsoft.com/office/powerpoint/2010/main" val="3571380226"/>
      </p:ext>
    </p:extLst>
  </p:cSld>
  <p:clrMapOvr>
    <a:masterClrMapping/>
  </p:clrMapOvr>
  <p:transition spd="slow">
    <p:wheel spokes="1"/>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prophylaktische Therapie mit Antibiotika</a:t>
            </a:r>
          </a:p>
        </p:txBody>
      </p:sp>
      <p:sp>
        <p:nvSpPr>
          <p:cNvPr id="3" name="Inhaltsplatzhalter 2"/>
          <p:cNvSpPr>
            <a:spLocks noGrp="1"/>
          </p:cNvSpPr>
          <p:nvPr>
            <p:ph idx="1"/>
          </p:nvPr>
        </p:nvSpPr>
        <p:spPr>
          <a:xfrm>
            <a:off x="457200" y="1916832"/>
            <a:ext cx="8229600" cy="4525963"/>
          </a:xfrm>
        </p:spPr>
        <p:txBody>
          <a:bodyPr>
            <a:normAutofit/>
          </a:bodyPr>
          <a:lstStyle/>
          <a:p>
            <a:pPr>
              <a:spcBef>
                <a:spcPts val="0"/>
              </a:spcBef>
              <a:spcAft>
                <a:spcPts val="1200"/>
              </a:spcAft>
            </a:pPr>
            <a:r>
              <a:rPr lang="de-DE" sz="2800" b="0" i="0" u="none" strike="noStrike" baseline="0" dirty="0">
                <a:solidFill>
                  <a:srgbClr val="000000"/>
                </a:solidFill>
              </a:rPr>
              <a:t>mögliche Option für die Reduktion von Exazerbationen </a:t>
            </a:r>
          </a:p>
          <a:p>
            <a:pPr>
              <a:spcBef>
                <a:spcPts val="0"/>
              </a:spcBef>
              <a:spcAft>
                <a:spcPts val="1200"/>
              </a:spcAft>
            </a:pPr>
            <a:r>
              <a:rPr lang="de-DE" sz="2800" dirty="0">
                <a:solidFill>
                  <a:srgbClr val="0070C0"/>
                </a:solidFill>
              </a:rPr>
              <a:t>k</a:t>
            </a:r>
            <a:r>
              <a:rPr lang="de-DE" sz="2800" b="0" i="0" u="none" strike="noStrike" baseline="0" dirty="0">
                <a:solidFill>
                  <a:srgbClr val="0070C0"/>
                </a:solidFill>
              </a:rPr>
              <a:t>ommt nicht als Standardbehandlung in Betracht </a:t>
            </a:r>
          </a:p>
          <a:p>
            <a:pPr>
              <a:spcBef>
                <a:spcPts val="0"/>
              </a:spcBef>
              <a:spcAft>
                <a:spcPts val="1200"/>
              </a:spcAft>
            </a:pPr>
            <a:r>
              <a:rPr lang="de-DE" sz="2800" b="0" i="0" u="none" strike="noStrike" baseline="0" dirty="0">
                <a:solidFill>
                  <a:srgbClr val="000000"/>
                </a:solidFill>
              </a:rPr>
              <a:t>steigende Anzahl von Antibiotikaresistenzen sowie spezifischer Nebenwirkungen einzelner Substanzen </a:t>
            </a:r>
          </a:p>
          <a:p>
            <a:pPr>
              <a:spcBef>
                <a:spcPts val="0"/>
              </a:spcBef>
              <a:spcAft>
                <a:spcPts val="1200"/>
              </a:spcAft>
            </a:pPr>
            <a:r>
              <a:rPr lang="de-DE" sz="2800" b="0" i="0" u="none" strike="noStrike" baseline="0" dirty="0">
                <a:solidFill>
                  <a:srgbClr val="000000"/>
                </a:solidFill>
              </a:rPr>
              <a:t>kritische Prüfung des dauerhaften Einsatzes zur Prophylaxe</a:t>
            </a:r>
          </a:p>
          <a:p>
            <a:pPr>
              <a:spcBef>
                <a:spcPts val="0"/>
              </a:spcBef>
              <a:spcAft>
                <a:spcPts val="1200"/>
              </a:spcAft>
            </a:pPr>
            <a:r>
              <a:rPr lang="de-DE" sz="2800" dirty="0">
                <a:solidFill>
                  <a:srgbClr val="000000"/>
                </a:solidFill>
              </a:rPr>
              <a:t>Abwägung gegen </a:t>
            </a:r>
            <a:r>
              <a:rPr lang="de-DE" sz="2800" b="0" i="0" u="none" strike="noStrike" baseline="0" dirty="0">
                <a:solidFill>
                  <a:srgbClr val="000000"/>
                </a:solidFill>
              </a:rPr>
              <a:t>gesamt-gesellschaftliche Schäden</a:t>
            </a:r>
            <a:endParaRPr lang="de-DE" sz="2800" dirty="0">
              <a:solidFill>
                <a:srgbClr val="000000"/>
              </a:solidFill>
            </a:endParaRPr>
          </a:p>
          <a:p>
            <a:pPr>
              <a:lnSpc>
                <a:spcPct val="120000"/>
              </a:lnSpc>
              <a:spcAft>
                <a:spcPts val="600"/>
              </a:spcAft>
            </a:pPr>
            <a:endParaRPr lang="de-DE" b="1" dirty="0">
              <a:solidFill>
                <a:srgbClr val="0070C0"/>
              </a:solidFill>
            </a:endParaRPr>
          </a:p>
        </p:txBody>
      </p:sp>
    </p:spTree>
    <p:extLst>
      <p:ext uri="{BB962C8B-B14F-4D97-AF65-F5344CB8AC3E}">
        <p14:creationId xmlns:p14="http://schemas.microsoft.com/office/powerpoint/2010/main" val="1494848814"/>
      </p:ext>
    </p:extLst>
  </p:cSld>
  <p:clrMapOvr>
    <a:masterClrMapping/>
  </p:clrMapOvr>
  <p:transition spd="slow">
    <p:wheel spokes="1"/>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FE5133-672B-4795-9A61-7B253D3EF2A9}"/>
              </a:ext>
            </a:extLst>
          </p:cNvPr>
          <p:cNvSpPr>
            <a:spLocks noGrp="1"/>
          </p:cNvSpPr>
          <p:nvPr>
            <p:ph type="title"/>
          </p:nvPr>
        </p:nvSpPr>
        <p:spPr/>
        <p:txBody>
          <a:bodyPr/>
          <a:lstStyle/>
          <a:p>
            <a:r>
              <a:rPr lang="de-DE" dirty="0" err="1"/>
              <a:t>Mukolytika</a:t>
            </a:r>
            <a:endParaRPr lang="de-DE" dirty="0"/>
          </a:p>
        </p:txBody>
      </p:sp>
      <p:sp>
        <p:nvSpPr>
          <p:cNvPr id="3" name="Inhaltsplatzhalter 2">
            <a:extLst>
              <a:ext uri="{FF2B5EF4-FFF2-40B4-BE49-F238E27FC236}">
                <a16:creationId xmlns:a16="http://schemas.microsoft.com/office/drawing/2014/main" id="{E79ABDDA-3869-4595-97C1-43D13AB84ABC}"/>
              </a:ext>
            </a:extLst>
          </p:cNvPr>
          <p:cNvSpPr>
            <a:spLocks noGrp="1"/>
          </p:cNvSpPr>
          <p:nvPr>
            <p:ph idx="1"/>
          </p:nvPr>
        </p:nvSpPr>
        <p:spPr>
          <a:xfrm>
            <a:off x="899592" y="2030400"/>
            <a:ext cx="7344816" cy="4525963"/>
          </a:xfrm>
        </p:spPr>
        <p:txBody>
          <a:bodyPr>
            <a:normAutofit/>
          </a:bodyPr>
          <a:lstStyle/>
          <a:p>
            <a:pPr marL="0" indent="0">
              <a:spcBef>
                <a:spcPts val="0"/>
              </a:spcBef>
              <a:buNone/>
            </a:pPr>
            <a:r>
              <a:rPr lang="de-DE" sz="2800" dirty="0"/>
              <a:t>Bei symptomatischen Patient*innen mit überwiegend </a:t>
            </a:r>
            <a:r>
              <a:rPr lang="de-DE" sz="2800" dirty="0" err="1"/>
              <a:t>bronchitischen</a:t>
            </a:r>
            <a:r>
              <a:rPr lang="de-DE" sz="2800" dirty="0"/>
              <a:t> Beschwerden können ausgewählte </a:t>
            </a:r>
            <a:r>
              <a:rPr lang="de-DE" sz="2800" dirty="0" err="1"/>
              <a:t>Mukolytika</a:t>
            </a:r>
            <a:r>
              <a:rPr lang="de-DE" sz="2800" dirty="0"/>
              <a:t> (z. B. N-Acetylcystein) als Dauertherapie und in angemessener Dosierung zur Vermeidung von Exazerbationen eingesetzt werden.</a:t>
            </a:r>
          </a:p>
        </p:txBody>
      </p:sp>
    </p:spTree>
    <p:extLst>
      <p:ext uri="{BB962C8B-B14F-4D97-AF65-F5344CB8AC3E}">
        <p14:creationId xmlns:p14="http://schemas.microsoft.com/office/powerpoint/2010/main" val="224364437"/>
      </p:ext>
    </p:extLst>
  </p:cSld>
  <p:clrMapOvr>
    <a:masterClrMapping/>
  </p:clrMapOvr>
  <p:transition spd="slow">
    <p:wheel spokes="1"/>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03648" y="620688"/>
            <a:ext cx="6463069" cy="849784"/>
          </a:xfrm>
        </p:spPr>
        <p:txBody>
          <a:bodyPr/>
          <a:lstStyle/>
          <a:p>
            <a:r>
              <a:rPr lang="de-DE" dirty="0"/>
              <a:t>Antitussiva</a:t>
            </a:r>
          </a:p>
        </p:txBody>
      </p:sp>
      <p:sp>
        <p:nvSpPr>
          <p:cNvPr id="3" name="Inhaltsplatzhalter 2"/>
          <p:cNvSpPr>
            <a:spLocks noGrp="1"/>
          </p:cNvSpPr>
          <p:nvPr>
            <p:ph idx="1"/>
          </p:nvPr>
        </p:nvSpPr>
        <p:spPr>
          <a:xfrm>
            <a:off x="457200" y="1916832"/>
            <a:ext cx="8229600" cy="4525963"/>
          </a:xfrm>
        </p:spPr>
        <p:txBody>
          <a:bodyPr>
            <a:normAutofit/>
          </a:bodyPr>
          <a:lstStyle/>
          <a:p>
            <a:pPr marL="0" indent="0">
              <a:lnSpc>
                <a:spcPct val="120000"/>
              </a:lnSpc>
              <a:buNone/>
            </a:pPr>
            <a:r>
              <a:rPr lang="de-DE" sz="2800" dirty="0"/>
              <a:t>möglicher Einsatz bei:</a:t>
            </a:r>
          </a:p>
          <a:p>
            <a:pPr marL="987425" indent="-987425">
              <a:lnSpc>
                <a:spcPct val="120000"/>
              </a:lnSpc>
            </a:pPr>
            <a:r>
              <a:rPr lang="de-DE" sz="2800" dirty="0"/>
              <a:t>unproduktivem Reizhusten </a:t>
            </a:r>
          </a:p>
          <a:p>
            <a:pPr marL="987425" indent="-987425">
              <a:lnSpc>
                <a:spcPct val="120000"/>
              </a:lnSpc>
            </a:pPr>
            <a:r>
              <a:rPr lang="de-DE" sz="2800" dirty="0"/>
              <a:t>Husten mit geringen Sekretmengen</a:t>
            </a:r>
          </a:p>
          <a:p>
            <a:pPr marL="987425" indent="-987425">
              <a:lnSpc>
                <a:spcPct val="120000"/>
              </a:lnSpc>
            </a:pPr>
            <a:r>
              <a:rPr lang="de-DE" sz="2800" dirty="0"/>
              <a:t>Sekretretention ggf. nachts für Hustendämpfung in Kombination mit Expektorantien tagsüber</a:t>
            </a:r>
          </a:p>
        </p:txBody>
      </p:sp>
    </p:spTree>
    <p:extLst>
      <p:ext uri="{BB962C8B-B14F-4D97-AF65-F5344CB8AC3E}">
        <p14:creationId xmlns:p14="http://schemas.microsoft.com/office/powerpoint/2010/main" val="2783827153"/>
      </p:ext>
    </p:extLst>
  </p:cSld>
  <p:clrMapOvr>
    <a:masterClrMapping/>
  </p:clrMapOvr>
  <p:transition spd="slow">
    <p:wheel spokes="1"/>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136E85-E6C5-47FB-BD37-7B4055233149}"/>
              </a:ext>
            </a:extLst>
          </p:cNvPr>
          <p:cNvSpPr>
            <a:spLocks noGrp="1"/>
          </p:cNvSpPr>
          <p:nvPr>
            <p:ph type="title"/>
          </p:nvPr>
        </p:nvSpPr>
        <p:spPr/>
        <p:txBody>
          <a:bodyPr/>
          <a:lstStyle/>
          <a:p>
            <a:r>
              <a:rPr lang="de-DE" dirty="0"/>
              <a:t>Betablocker</a:t>
            </a:r>
          </a:p>
        </p:txBody>
      </p:sp>
      <p:sp>
        <p:nvSpPr>
          <p:cNvPr id="3" name="Inhaltsplatzhalter 2">
            <a:extLst>
              <a:ext uri="{FF2B5EF4-FFF2-40B4-BE49-F238E27FC236}">
                <a16:creationId xmlns:a16="http://schemas.microsoft.com/office/drawing/2014/main" id="{19C850E7-CC98-4989-9E56-C86574D883F7}"/>
              </a:ext>
            </a:extLst>
          </p:cNvPr>
          <p:cNvSpPr>
            <a:spLocks noGrp="1"/>
          </p:cNvSpPr>
          <p:nvPr>
            <p:ph idx="1"/>
          </p:nvPr>
        </p:nvSpPr>
        <p:spPr/>
        <p:txBody>
          <a:bodyPr>
            <a:normAutofit/>
          </a:bodyPr>
          <a:lstStyle/>
          <a:p>
            <a:r>
              <a:rPr lang="de-DE" sz="2400" dirty="0"/>
              <a:t>kardioselektive Beta-Blocker:</a:t>
            </a:r>
            <a:br>
              <a:rPr lang="de-DE" sz="2400" dirty="0"/>
            </a:br>
            <a:r>
              <a:rPr lang="de-DE" sz="2400" dirty="0"/>
              <a:t>keine nachteiligen Auswirkungen auf die respiratorische Symptomatik, die FEV</a:t>
            </a:r>
            <a:r>
              <a:rPr lang="de-DE" sz="2400" baseline="-25000" dirty="0"/>
              <a:t>1</a:t>
            </a:r>
            <a:r>
              <a:rPr lang="de-DE" sz="2400" dirty="0"/>
              <a:t> oder auf das Ansprechen auf Beta-2-Agonisten</a:t>
            </a:r>
          </a:p>
          <a:p>
            <a:r>
              <a:rPr lang="de-DE" sz="2400" b="0" i="0" u="none" strike="noStrike" baseline="0" dirty="0">
                <a:solidFill>
                  <a:srgbClr val="000000"/>
                </a:solidFill>
              </a:rPr>
              <a:t>Hinweise, dass die Indikation für Patient*innen mit schwergradiger COPD und einem hohen Risiko für schwere Exazerbationen strenger gestellt werden muss.</a:t>
            </a:r>
            <a:endParaRPr lang="de-DE" sz="2400" dirty="0"/>
          </a:p>
        </p:txBody>
      </p:sp>
    </p:spTree>
    <p:extLst>
      <p:ext uri="{BB962C8B-B14F-4D97-AF65-F5344CB8AC3E}">
        <p14:creationId xmlns:p14="http://schemas.microsoft.com/office/powerpoint/2010/main" val="3876795589"/>
      </p:ext>
    </p:extLst>
  </p:cSld>
  <p:clrMapOvr>
    <a:masterClrMapping/>
  </p:clrMapOvr>
  <p:transition spd="slow">
    <p:wheel spokes="1"/>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Schutzimpfungen</a:t>
            </a:r>
          </a:p>
        </p:txBody>
      </p:sp>
      <p:sp>
        <p:nvSpPr>
          <p:cNvPr id="3" name="Inhaltsplatzhalter 2"/>
          <p:cNvSpPr>
            <a:spLocks noGrp="1"/>
          </p:cNvSpPr>
          <p:nvPr>
            <p:ph idx="1"/>
          </p:nvPr>
        </p:nvSpPr>
        <p:spPr>
          <a:xfrm>
            <a:off x="467544" y="1700808"/>
            <a:ext cx="8229600" cy="4525963"/>
          </a:xfrm>
        </p:spPr>
        <p:txBody>
          <a:bodyPr>
            <a:normAutofit fontScale="92500" lnSpcReduction="20000"/>
          </a:bodyPr>
          <a:lstStyle/>
          <a:p>
            <a:pPr lvl="0">
              <a:lnSpc>
                <a:spcPct val="120000"/>
              </a:lnSpc>
              <a:spcBef>
                <a:spcPts val="0"/>
              </a:spcBef>
              <a:spcAft>
                <a:spcPts val="600"/>
              </a:spcAft>
            </a:pPr>
            <a:r>
              <a:rPr lang="de-DE" sz="1800" dirty="0"/>
              <a:t>Influenza-Schutzimpfung jährlich, möglichst erst in November verabreichen</a:t>
            </a:r>
          </a:p>
          <a:p>
            <a:pPr lvl="0">
              <a:lnSpc>
                <a:spcPct val="120000"/>
              </a:lnSpc>
              <a:spcBef>
                <a:spcPts val="0"/>
              </a:spcBef>
              <a:spcAft>
                <a:spcPts val="600"/>
              </a:spcAft>
            </a:pPr>
            <a:r>
              <a:rPr lang="de-DE" sz="1800" dirty="0"/>
              <a:t>Pneumokokken-Schutzimpfung: </a:t>
            </a:r>
          </a:p>
          <a:p>
            <a:pPr lvl="1" indent="-381000">
              <a:lnSpc>
                <a:spcPct val="120000"/>
              </a:lnSpc>
              <a:spcBef>
                <a:spcPts val="0"/>
              </a:spcBef>
              <a:spcAft>
                <a:spcPts val="600"/>
              </a:spcAft>
              <a:buFont typeface="Wingdings" panose="05000000000000000000" pitchFamily="2" charset="2"/>
              <a:buChar char="Ø"/>
              <a:tabLst>
                <a:tab pos="361950" algn="l"/>
              </a:tabLst>
            </a:pPr>
            <a:r>
              <a:rPr lang="de-DE" sz="1800" dirty="0"/>
              <a:t>nach STIKO: ab dem 60. Lebensjahr als Standardimpfung mit dem 23-valenten </a:t>
            </a:r>
            <a:r>
              <a:rPr lang="de-DE" sz="1800" dirty="0" err="1"/>
              <a:t>Polysaccharidimpfstoff</a:t>
            </a:r>
            <a:r>
              <a:rPr lang="de-DE" sz="1800" dirty="0"/>
              <a:t> (PSV23), Wiederholungsimpfung nach frühestens 6 Jahren</a:t>
            </a:r>
          </a:p>
          <a:p>
            <a:pPr>
              <a:lnSpc>
                <a:spcPct val="120000"/>
              </a:lnSpc>
              <a:spcBef>
                <a:spcPts val="0"/>
              </a:spcBef>
              <a:spcAft>
                <a:spcPts val="600"/>
              </a:spcAft>
              <a:tabLst>
                <a:tab pos="361950" algn="l"/>
              </a:tabLst>
            </a:pPr>
            <a:r>
              <a:rPr lang="de-DE" sz="1800" dirty="0"/>
              <a:t>Impfung gegen COVID-19 unter Beachtung etwaiger Kontraindikationen</a:t>
            </a:r>
          </a:p>
          <a:p>
            <a:pPr marL="361950" lvl="1" indent="0">
              <a:lnSpc>
                <a:spcPct val="120000"/>
              </a:lnSpc>
              <a:spcBef>
                <a:spcPts val="0"/>
              </a:spcBef>
              <a:spcAft>
                <a:spcPts val="600"/>
              </a:spcAft>
              <a:buNone/>
              <a:tabLst>
                <a:tab pos="361950" algn="l"/>
              </a:tabLst>
            </a:pPr>
            <a:endParaRPr lang="de-DE" sz="1800" dirty="0"/>
          </a:p>
          <a:p>
            <a:pPr marL="361950" lvl="1" indent="0">
              <a:lnSpc>
                <a:spcPct val="120000"/>
              </a:lnSpc>
              <a:spcBef>
                <a:spcPts val="0"/>
              </a:spcBef>
              <a:spcAft>
                <a:spcPts val="600"/>
              </a:spcAft>
              <a:buNone/>
              <a:tabLst>
                <a:tab pos="361950" algn="l"/>
              </a:tabLst>
            </a:pPr>
            <a:r>
              <a:rPr lang="de-DE" sz="1800" b="1" dirty="0">
                <a:solidFill>
                  <a:srgbClr val="0070C0"/>
                </a:solidFill>
              </a:rPr>
              <a:t>Anmerkung:</a:t>
            </a:r>
          </a:p>
          <a:p>
            <a:pPr lvl="1" indent="-381000">
              <a:lnSpc>
                <a:spcPct val="120000"/>
              </a:lnSpc>
              <a:spcBef>
                <a:spcPts val="0"/>
              </a:spcBef>
              <a:spcAft>
                <a:spcPts val="600"/>
              </a:spcAft>
              <a:buFont typeface="Wingdings" panose="05000000000000000000" pitchFamily="2" charset="2"/>
              <a:buChar char="Ø"/>
              <a:tabLst>
                <a:tab pos="361950" algn="l"/>
              </a:tabLst>
            </a:pPr>
            <a:r>
              <a:rPr lang="de-DE" sz="1800" dirty="0"/>
              <a:t>Österreichischer Impfplan 2020:</a:t>
            </a:r>
            <a:br>
              <a:rPr lang="de-DE" sz="1800" dirty="0"/>
            </a:br>
            <a:r>
              <a:rPr lang="de-DE" sz="1800" b="1" i="0" u="none" strike="noStrike" baseline="0" dirty="0">
                <a:solidFill>
                  <a:srgbClr val="000000"/>
                </a:solidFill>
              </a:rPr>
              <a:t>Personen mit erhöhten Risiko </a:t>
            </a:r>
            <a:r>
              <a:rPr lang="de-DE" sz="1800" b="0" i="0" u="none" strike="noStrike" baseline="0" dirty="0">
                <a:solidFill>
                  <a:srgbClr val="000000"/>
                </a:solidFill>
              </a:rPr>
              <a:t>für schwere </a:t>
            </a:r>
            <a:r>
              <a:rPr lang="de-DE" sz="1800" b="0" i="0" u="none" strike="noStrike" baseline="0" dirty="0" err="1">
                <a:solidFill>
                  <a:srgbClr val="000000"/>
                </a:solidFill>
              </a:rPr>
              <a:t>Pneumokokkenerkrankungen</a:t>
            </a:r>
            <a:r>
              <a:rPr lang="de-DE" sz="1800" b="0" i="0" u="none" strike="noStrike" baseline="0" dirty="0">
                <a:solidFill>
                  <a:srgbClr val="000000"/>
                </a:solidFill>
              </a:rPr>
              <a:t> </a:t>
            </a:r>
            <a:r>
              <a:rPr lang="de-DE" sz="1800" b="1" i="0" u="none" strike="noStrike" baseline="0" dirty="0">
                <a:solidFill>
                  <a:srgbClr val="000000"/>
                </a:solidFill>
              </a:rPr>
              <a:t>(</a:t>
            </a:r>
            <a:r>
              <a:rPr lang="de-DE" sz="1800" b="0" i="0" u="none" strike="noStrike" baseline="0" dirty="0">
                <a:solidFill>
                  <a:srgbClr val="000000"/>
                </a:solidFill>
              </a:rPr>
              <a:t>Raucher, Patient*innen mit Hypertonie, Atherosklerose, subchronische Bronchitis etc.):</a:t>
            </a:r>
            <a:br>
              <a:rPr lang="de-DE" sz="1800" b="0" i="0" u="none" strike="noStrike" baseline="0" dirty="0">
                <a:solidFill>
                  <a:srgbClr val="000000"/>
                </a:solidFill>
              </a:rPr>
            </a:br>
            <a:r>
              <a:rPr lang="de-DE" sz="1800" b="0" i="0" u="none" strike="noStrike" baseline="0" dirty="0">
                <a:solidFill>
                  <a:srgbClr val="000000"/>
                </a:solidFill>
              </a:rPr>
              <a:t>sequentielle Impfung PNC13 und nach ≥1 Jahr PPV23 </a:t>
            </a:r>
            <a:r>
              <a:rPr lang="de-DE" sz="1800" b="1" i="0" u="none" strike="noStrike" baseline="0" dirty="0">
                <a:solidFill>
                  <a:srgbClr val="000000"/>
                </a:solidFill>
              </a:rPr>
              <a:t>ab dem 51. Lebensjahr</a:t>
            </a:r>
            <a:br>
              <a:rPr lang="de-DE" sz="1800" b="1" i="0" u="none" strike="noStrike" baseline="0" dirty="0">
                <a:solidFill>
                  <a:srgbClr val="000000"/>
                </a:solidFill>
              </a:rPr>
            </a:br>
            <a:r>
              <a:rPr lang="de-DE" sz="1800" b="0" i="0" u="none" strike="noStrike" baseline="0" dirty="0">
                <a:solidFill>
                  <a:srgbClr val="000000"/>
                </a:solidFill>
              </a:rPr>
              <a:t>Eine einmalige Wiederholung der Impfserie (PNC13 + PPV23 nach ≥1 Jahr) </a:t>
            </a:r>
            <a:br>
              <a:rPr lang="de-DE" sz="1800" b="0" i="0" u="none" strike="noStrike" baseline="0" dirty="0">
                <a:solidFill>
                  <a:srgbClr val="000000"/>
                </a:solidFill>
              </a:rPr>
            </a:br>
            <a:r>
              <a:rPr lang="de-DE" sz="1800" b="0" i="0" u="none" strike="noStrike" baseline="0" dirty="0">
                <a:solidFill>
                  <a:srgbClr val="000000"/>
                </a:solidFill>
              </a:rPr>
              <a:t>6 Jahre nach der letzten Pneumokokkenimpfung bzw. nach dem vollendeten 60. Lebensjahr</a:t>
            </a:r>
          </a:p>
          <a:p>
            <a:pPr lvl="0">
              <a:lnSpc>
                <a:spcPct val="120000"/>
              </a:lnSpc>
              <a:spcAft>
                <a:spcPts val="1200"/>
              </a:spcAft>
            </a:pPr>
            <a:endParaRPr lang="de-DE" dirty="0"/>
          </a:p>
        </p:txBody>
      </p:sp>
    </p:spTree>
    <p:extLst>
      <p:ext uri="{BB962C8B-B14F-4D97-AF65-F5344CB8AC3E}">
        <p14:creationId xmlns:p14="http://schemas.microsoft.com/office/powerpoint/2010/main" val="526546452"/>
      </p:ext>
    </p:extLst>
  </p:cSld>
  <p:clrMapOvr>
    <a:masterClrMapping/>
  </p:clrMapOvr>
  <p:transition spd="slow">
    <p:wheel spokes="1"/>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4DF7DC3-505C-47CE-B5D1-24A279C99B0B}"/>
              </a:ext>
            </a:extLst>
          </p:cNvPr>
          <p:cNvSpPr>
            <a:spLocks noGrp="1"/>
          </p:cNvSpPr>
          <p:nvPr>
            <p:ph type="ctrTitle"/>
          </p:nvPr>
        </p:nvSpPr>
        <p:spPr/>
        <p:txBody>
          <a:bodyPr/>
          <a:lstStyle/>
          <a:p>
            <a:r>
              <a:rPr lang="de-DE" dirty="0"/>
              <a:t>medizinische Rehabilitation</a:t>
            </a:r>
          </a:p>
        </p:txBody>
      </p:sp>
    </p:spTree>
    <p:extLst>
      <p:ext uri="{BB962C8B-B14F-4D97-AF65-F5344CB8AC3E}">
        <p14:creationId xmlns:p14="http://schemas.microsoft.com/office/powerpoint/2010/main" val="415521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el 1"/>
          <p:cNvSpPr>
            <a:spLocks noGrp="1"/>
          </p:cNvSpPr>
          <p:nvPr>
            <p:ph type="title"/>
          </p:nvPr>
        </p:nvSpPr>
        <p:spPr>
          <a:xfrm>
            <a:off x="1349291" y="635000"/>
            <a:ext cx="6463069" cy="849784"/>
          </a:xfrm>
        </p:spPr>
        <p:txBody>
          <a:bodyPr>
            <a:normAutofit fontScale="90000"/>
          </a:bodyPr>
          <a:lstStyle/>
          <a:p>
            <a:r>
              <a:rPr lang="de-DE" dirty="0"/>
              <a:t>Klinischer Algorithmus der COPD-Diagnostik</a:t>
            </a:r>
          </a:p>
        </p:txBody>
      </p:sp>
      <p:grpSp>
        <p:nvGrpSpPr>
          <p:cNvPr id="2" name="Gruppieren 1">
            <a:extLst>
              <a:ext uri="{FF2B5EF4-FFF2-40B4-BE49-F238E27FC236}">
                <a16:creationId xmlns:a16="http://schemas.microsoft.com/office/drawing/2014/main" id="{10B090F6-B04F-4F7C-AED5-EE6C183DD7FC}"/>
              </a:ext>
            </a:extLst>
          </p:cNvPr>
          <p:cNvGrpSpPr/>
          <p:nvPr/>
        </p:nvGrpSpPr>
        <p:grpSpPr>
          <a:xfrm>
            <a:off x="481067" y="1700808"/>
            <a:ext cx="7691333" cy="4736882"/>
            <a:chOff x="481067" y="1700808"/>
            <a:chExt cx="7691333" cy="4736882"/>
          </a:xfrm>
        </p:grpSpPr>
        <p:cxnSp>
          <p:nvCxnSpPr>
            <p:cNvPr id="84" name="Gerade Verbindung 134">
              <a:extLst>
                <a:ext uri="{FF2B5EF4-FFF2-40B4-BE49-F238E27FC236}">
                  <a16:creationId xmlns:a16="http://schemas.microsoft.com/office/drawing/2014/main" id="{16773AB3-3091-4E09-A52D-DB7AC2E72A8F}"/>
                </a:ext>
              </a:extLst>
            </p:cNvPr>
            <p:cNvCxnSpPr>
              <a:cxnSpLocks/>
            </p:cNvCxnSpPr>
            <p:nvPr/>
          </p:nvCxnSpPr>
          <p:spPr>
            <a:xfrm flipH="1">
              <a:off x="8170151" y="3514968"/>
              <a:ext cx="2249" cy="2794352"/>
            </a:xfrm>
            <a:prstGeom prst="line">
              <a:avLst/>
            </a:prstGeom>
            <a:ln w="22225" cap="sq" cmpd="sng">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146" name="Gruppieren 145"/>
            <p:cNvGrpSpPr/>
            <p:nvPr/>
          </p:nvGrpSpPr>
          <p:grpSpPr>
            <a:xfrm>
              <a:off x="482603" y="1700808"/>
              <a:ext cx="7510896" cy="4736882"/>
              <a:chOff x="482603" y="1628800"/>
              <a:chExt cx="7510896" cy="4736882"/>
            </a:xfrm>
          </p:grpSpPr>
          <p:sp>
            <p:nvSpPr>
              <p:cNvPr id="16" name="Flussdiagramm: Alternativer Prozess 15"/>
              <p:cNvSpPr/>
              <p:nvPr/>
            </p:nvSpPr>
            <p:spPr>
              <a:xfrm>
                <a:off x="482603" y="1628800"/>
                <a:ext cx="6338669" cy="446830"/>
              </a:xfrm>
              <a:prstGeom prst="flowChartAlternateProcess">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bg1"/>
                    </a:solidFill>
                    <a:ea typeface="Calibri"/>
                    <a:cs typeface="Times New Roman"/>
                  </a:rPr>
                  <a:t>Belastungsdyspnoe ± chronischer Husten ± Auswurf</a:t>
                </a:r>
              </a:p>
            </p:txBody>
          </p:sp>
          <p:sp>
            <p:nvSpPr>
              <p:cNvPr id="24" name="Flussdiagramm: Alternativer Prozess 23"/>
              <p:cNvSpPr/>
              <p:nvPr/>
            </p:nvSpPr>
            <p:spPr>
              <a:xfrm>
                <a:off x="2169081" y="5330777"/>
                <a:ext cx="1584176" cy="474487"/>
              </a:xfrm>
              <a:prstGeom prst="flowChartAlternateProcess">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COPD</a:t>
                </a:r>
              </a:p>
            </p:txBody>
          </p:sp>
          <p:sp>
            <p:nvSpPr>
              <p:cNvPr id="26" name="Flussdiagramm: Alternativer Prozess 25"/>
              <p:cNvSpPr/>
              <p:nvPr/>
            </p:nvSpPr>
            <p:spPr>
              <a:xfrm>
                <a:off x="1849127" y="6060668"/>
                <a:ext cx="2232249" cy="305014"/>
              </a:xfrm>
              <a:prstGeom prst="flowChartAlternateProcess">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bg1"/>
                    </a:solidFill>
                  </a:rPr>
                  <a:t>alternative Diagnose</a:t>
                </a:r>
                <a:r>
                  <a:rPr lang="de-DE" sz="1400" b="1" baseline="30000" dirty="0">
                    <a:solidFill>
                      <a:schemeClr val="bg1"/>
                    </a:solidFill>
                  </a:rPr>
                  <a:t>*</a:t>
                </a:r>
              </a:p>
            </p:txBody>
          </p:sp>
          <p:cxnSp>
            <p:nvCxnSpPr>
              <p:cNvPr id="35" name="Gerade Verbindung mit Pfeil 34"/>
              <p:cNvCxnSpPr>
                <a:cxnSpLocks/>
              </p:cNvCxnSpPr>
              <p:nvPr/>
            </p:nvCxnSpPr>
            <p:spPr>
              <a:xfrm flipV="1">
                <a:off x="4608128" y="4009874"/>
                <a:ext cx="1116000" cy="830"/>
              </a:xfrm>
              <a:prstGeom prst="straightConnector1">
                <a:avLst/>
              </a:prstGeom>
              <a:ln w="2222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6" name="Gerade Verbindung mit Pfeil 95"/>
              <p:cNvCxnSpPr>
                <a:cxnSpLocks/>
              </p:cNvCxnSpPr>
              <p:nvPr/>
            </p:nvCxnSpPr>
            <p:spPr>
              <a:xfrm>
                <a:off x="2915816" y="2065050"/>
                <a:ext cx="0" cy="144000"/>
              </a:xfrm>
              <a:prstGeom prst="straightConnector1">
                <a:avLst/>
              </a:prstGeom>
              <a:ln w="2222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 name="Gerade Verbindung mit Pfeil 101"/>
              <p:cNvCxnSpPr/>
              <p:nvPr/>
            </p:nvCxnSpPr>
            <p:spPr>
              <a:xfrm>
                <a:off x="2915816" y="2672936"/>
                <a:ext cx="0" cy="180000"/>
              </a:xfrm>
              <a:prstGeom prst="straightConnector1">
                <a:avLst/>
              </a:prstGeom>
              <a:ln w="2222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0" name="Gerade Verbindung mit Pfeil 109"/>
              <p:cNvCxnSpPr>
                <a:cxnSpLocks/>
              </p:cNvCxnSpPr>
              <p:nvPr/>
            </p:nvCxnSpPr>
            <p:spPr>
              <a:xfrm>
                <a:off x="2893502" y="3140252"/>
                <a:ext cx="0" cy="693709"/>
              </a:xfrm>
              <a:prstGeom prst="straightConnector1">
                <a:avLst/>
              </a:prstGeom>
              <a:ln w="2222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2" name="Gerade Verbindung mit Pfeil 111"/>
              <p:cNvCxnSpPr/>
              <p:nvPr/>
            </p:nvCxnSpPr>
            <p:spPr>
              <a:xfrm>
                <a:off x="2871675" y="4421855"/>
                <a:ext cx="8137" cy="303289"/>
              </a:xfrm>
              <a:prstGeom prst="straightConnector1">
                <a:avLst/>
              </a:prstGeom>
              <a:ln w="2222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Gerade Verbindung mit Pfeil 46"/>
              <p:cNvCxnSpPr/>
              <p:nvPr/>
            </p:nvCxnSpPr>
            <p:spPr>
              <a:xfrm>
                <a:off x="2871675" y="5013176"/>
                <a:ext cx="0" cy="317601"/>
              </a:xfrm>
              <a:prstGeom prst="straightConnector1">
                <a:avLst/>
              </a:prstGeom>
              <a:ln w="2222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feld 51"/>
              <p:cNvSpPr txBox="1"/>
              <p:nvPr/>
            </p:nvSpPr>
            <p:spPr>
              <a:xfrm>
                <a:off x="5166763" y="3735683"/>
                <a:ext cx="510917" cy="246221"/>
              </a:xfrm>
              <a:prstGeom prst="rect">
                <a:avLst/>
              </a:prstGeom>
              <a:noFill/>
            </p:spPr>
            <p:txBody>
              <a:bodyPr wrap="square" rtlCol="0">
                <a:spAutoFit/>
              </a:bodyPr>
              <a:lstStyle/>
              <a:p>
                <a:r>
                  <a:rPr lang="de-DE" sz="1000" dirty="0"/>
                  <a:t>nein</a:t>
                </a:r>
              </a:p>
            </p:txBody>
          </p:sp>
          <p:sp>
            <p:nvSpPr>
              <p:cNvPr id="125" name="Textfeld 124"/>
              <p:cNvSpPr txBox="1"/>
              <p:nvPr/>
            </p:nvSpPr>
            <p:spPr>
              <a:xfrm>
                <a:off x="2150976" y="4437112"/>
                <a:ext cx="510917" cy="246221"/>
              </a:xfrm>
              <a:prstGeom prst="rect">
                <a:avLst/>
              </a:prstGeom>
              <a:noFill/>
            </p:spPr>
            <p:txBody>
              <a:bodyPr wrap="square" rtlCol="0">
                <a:spAutoFit/>
              </a:bodyPr>
              <a:lstStyle/>
              <a:p>
                <a:r>
                  <a:rPr lang="de-DE" sz="1000" dirty="0"/>
                  <a:t>ja</a:t>
                </a:r>
              </a:p>
            </p:txBody>
          </p:sp>
          <p:sp>
            <p:nvSpPr>
              <p:cNvPr id="126" name="Textfeld 125"/>
              <p:cNvSpPr txBox="1"/>
              <p:nvPr/>
            </p:nvSpPr>
            <p:spPr>
              <a:xfrm>
                <a:off x="2332891" y="5048865"/>
                <a:ext cx="366901" cy="246221"/>
              </a:xfrm>
              <a:prstGeom prst="rect">
                <a:avLst/>
              </a:prstGeom>
              <a:noFill/>
            </p:spPr>
            <p:txBody>
              <a:bodyPr wrap="square" rtlCol="0">
                <a:spAutoFit/>
              </a:bodyPr>
              <a:lstStyle/>
              <a:p>
                <a:r>
                  <a:rPr lang="de-DE" sz="1000" dirty="0"/>
                  <a:t>ja</a:t>
                </a:r>
              </a:p>
            </p:txBody>
          </p:sp>
          <p:cxnSp>
            <p:nvCxnSpPr>
              <p:cNvPr id="94" name="Gerade Verbindung 93"/>
              <p:cNvCxnSpPr/>
              <p:nvPr/>
            </p:nvCxnSpPr>
            <p:spPr>
              <a:xfrm>
                <a:off x="1294757" y="5048865"/>
                <a:ext cx="6499" cy="1179957"/>
              </a:xfrm>
              <a:prstGeom prst="line">
                <a:avLst/>
              </a:prstGeom>
              <a:ln w="22225" cap="sq" cmpd="sng">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30" name="Gerade Verbindung mit Pfeil 129"/>
              <p:cNvCxnSpPr/>
              <p:nvPr/>
            </p:nvCxnSpPr>
            <p:spPr>
              <a:xfrm>
                <a:off x="1294757" y="6228821"/>
                <a:ext cx="510917" cy="14967"/>
              </a:xfrm>
              <a:prstGeom prst="straightConnector1">
                <a:avLst/>
              </a:prstGeom>
              <a:ln w="2222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4" name="Textfeld 133"/>
              <p:cNvSpPr txBox="1"/>
              <p:nvPr/>
            </p:nvSpPr>
            <p:spPr>
              <a:xfrm>
                <a:off x="755575" y="5085184"/>
                <a:ext cx="510917" cy="246221"/>
              </a:xfrm>
              <a:prstGeom prst="rect">
                <a:avLst/>
              </a:prstGeom>
              <a:noFill/>
            </p:spPr>
            <p:txBody>
              <a:bodyPr wrap="square" rtlCol="0">
                <a:spAutoFit/>
              </a:bodyPr>
              <a:lstStyle/>
              <a:p>
                <a:r>
                  <a:rPr lang="de-DE" sz="1000" dirty="0"/>
                  <a:t>nein</a:t>
                </a:r>
              </a:p>
            </p:txBody>
          </p:sp>
          <p:cxnSp>
            <p:nvCxnSpPr>
              <p:cNvPr id="135" name="Gerade Verbindung 134"/>
              <p:cNvCxnSpPr/>
              <p:nvPr/>
            </p:nvCxnSpPr>
            <p:spPr>
              <a:xfrm>
                <a:off x="7805861" y="4221088"/>
                <a:ext cx="6499" cy="2007734"/>
              </a:xfrm>
              <a:prstGeom prst="line">
                <a:avLst/>
              </a:prstGeom>
              <a:ln w="22225" cap="sq" cmpd="sng">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36" name="Gerade Verbindung 135"/>
              <p:cNvCxnSpPr/>
              <p:nvPr/>
            </p:nvCxnSpPr>
            <p:spPr>
              <a:xfrm>
                <a:off x="6306691" y="4261064"/>
                <a:ext cx="8083" cy="1321640"/>
              </a:xfrm>
              <a:prstGeom prst="line">
                <a:avLst/>
              </a:prstGeom>
              <a:ln w="22225" cap="sq" cmpd="sng">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39" name="Gerade Verbindung mit Pfeil 138"/>
              <p:cNvCxnSpPr/>
              <p:nvPr/>
            </p:nvCxnSpPr>
            <p:spPr>
              <a:xfrm flipH="1">
                <a:off x="4139952" y="6251272"/>
                <a:ext cx="3672408" cy="0"/>
              </a:xfrm>
              <a:prstGeom prst="straightConnector1">
                <a:avLst/>
              </a:prstGeom>
              <a:ln w="2222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1" name="Textfeld 140"/>
              <p:cNvSpPr txBox="1"/>
              <p:nvPr/>
            </p:nvSpPr>
            <p:spPr>
              <a:xfrm>
                <a:off x="7482582" y="4887321"/>
                <a:ext cx="510917" cy="246221"/>
              </a:xfrm>
              <a:prstGeom prst="rect">
                <a:avLst/>
              </a:prstGeom>
              <a:noFill/>
            </p:spPr>
            <p:txBody>
              <a:bodyPr wrap="square" rtlCol="0">
                <a:spAutoFit/>
              </a:bodyPr>
              <a:lstStyle/>
              <a:p>
                <a:r>
                  <a:rPr lang="de-DE" sz="1000" dirty="0"/>
                  <a:t>ja</a:t>
                </a:r>
              </a:p>
            </p:txBody>
          </p:sp>
          <p:sp>
            <p:nvSpPr>
              <p:cNvPr id="142" name="Textfeld 141"/>
              <p:cNvSpPr txBox="1"/>
              <p:nvPr/>
            </p:nvSpPr>
            <p:spPr>
              <a:xfrm>
                <a:off x="5900038" y="4839957"/>
                <a:ext cx="510917" cy="246221"/>
              </a:xfrm>
              <a:prstGeom prst="rect">
                <a:avLst/>
              </a:prstGeom>
              <a:noFill/>
            </p:spPr>
            <p:txBody>
              <a:bodyPr wrap="square" rtlCol="0">
                <a:spAutoFit/>
              </a:bodyPr>
              <a:lstStyle/>
              <a:p>
                <a:r>
                  <a:rPr lang="de-DE" sz="1000" dirty="0"/>
                  <a:t>nein</a:t>
                </a:r>
              </a:p>
            </p:txBody>
          </p:sp>
          <p:cxnSp>
            <p:nvCxnSpPr>
              <p:cNvPr id="143" name="Gerade Verbindung mit Pfeil 142"/>
              <p:cNvCxnSpPr/>
              <p:nvPr/>
            </p:nvCxnSpPr>
            <p:spPr>
              <a:xfrm flipH="1">
                <a:off x="3753257" y="5586181"/>
                <a:ext cx="2553434" cy="0"/>
              </a:xfrm>
              <a:prstGeom prst="straightConnector1">
                <a:avLst/>
              </a:prstGeom>
              <a:ln w="2222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77" name="Gerade Verbindung mit Pfeil 76">
              <a:extLst>
                <a:ext uri="{FF2B5EF4-FFF2-40B4-BE49-F238E27FC236}">
                  <a16:creationId xmlns:a16="http://schemas.microsoft.com/office/drawing/2014/main" id="{ACE018C7-9221-4D60-8B45-59A8B20A6681}"/>
                </a:ext>
              </a:extLst>
            </p:cNvPr>
            <p:cNvCxnSpPr/>
            <p:nvPr/>
          </p:nvCxnSpPr>
          <p:spPr>
            <a:xfrm>
              <a:off x="5364088" y="2708920"/>
              <a:ext cx="0" cy="180000"/>
            </a:xfrm>
            <a:prstGeom prst="straightConnector1">
              <a:avLst/>
            </a:prstGeom>
            <a:ln w="2222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Gerade Verbindung mit Pfeil 78">
              <a:extLst>
                <a:ext uri="{FF2B5EF4-FFF2-40B4-BE49-F238E27FC236}">
                  <a16:creationId xmlns:a16="http://schemas.microsoft.com/office/drawing/2014/main" id="{C3141B66-D21E-48CF-937F-012187E40885}"/>
                </a:ext>
              </a:extLst>
            </p:cNvPr>
            <p:cNvCxnSpPr>
              <a:cxnSpLocks/>
            </p:cNvCxnSpPr>
            <p:nvPr/>
          </p:nvCxnSpPr>
          <p:spPr>
            <a:xfrm>
              <a:off x="5364088" y="3212260"/>
              <a:ext cx="0" cy="144000"/>
            </a:xfrm>
            <a:prstGeom prst="straightConnector1">
              <a:avLst/>
            </a:prstGeom>
            <a:ln w="2222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Gerade Verbindung mit Pfeil 79">
              <a:extLst>
                <a:ext uri="{FF2B5EF4-FFF2-40B4-BE49-F238E27FC236}">
                  <a16:creationId xmlns:a16="http://schemas.microsoft.com/office/drawing/2014/main" id="{0F1C088C-00CB-42F9-B8E8-2D58B53E2EF0}"/>
                </a:ext>
              </a:extLst>
            </p:cNvPr>
            <p:cNvCxnSpPr>
              <a:cxnSpLocks/>
            </p:cNvCxnSpPr>
            <p:nvPr/>
          </p:nvCxnSpPr>
          <p:spPr>
            <a:xfrm>
              <a:off x="4317220" y="3613567"/>
              <a:ext cx="0" cy="324000"/>
            </a:xfrm>
            <a:prstGeom prst="straightConnector1">
              <a:avLst/>
            </a:prstGeom>
            <a:ln w="2222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4DA3A00D-F220-4290-9BCD-ACBA07EA0155}"/>
                </a:ext>
              </a:extLst>
            </p:cNvPr>
            <p:cNvSpPr txBox="1"/>
            <p:nvPr/>
          </p:nvSpPr>
          <p:spPr>
            <a:xfrm>
              <a:off x="3789741" y="3731941"/>
              <a:ext cx="510917" cy="246221"/>
            </a:xfrm>
            <a:prstGeom prst="rect">
              <a:avLst/>
            </a:prstGeom>
            <a:noFill/>
          </p:spPr>
          <p:txBody>
            <a:bodyPr wrap="square" rtlCol="0">
              <a:spAutoFit/>
            </a:bodyPr>
            <a:lstStyle/>
            <a:p>
              <a:r>
                <a:rPr lang="de-DE" sz="1000" dirty="0"/>
                <a:t>nein</a:t>
              </a:r>
            </a:p>
          </p:txBody>
        </p:sp>
        <p:sp>
          <p:nvSpPr>
            <p:cNvPr id="9" name="Textfeld 8">
              <a:extLst>
                <a:ext uri="{FF2B5EF4-FFF2-40B4-BE49-F238E27FC236}">
                  <a16:creationId xmlns:a16="http://schemas.microsoft.com/office/drawing/2014/main" id="{5C9FD707-9D7E-492D-ABF8-A6F50E374358}"/>
                </a:ext>
              </a:extLst>
            </p:cNvPr>
            <p:cNvSpPr txBox="1"/>
            <p:nvPr/>
          </p:nvSpPr>
          <p:spPr>
            <a:xfrm>
              <a:off x="7504266" y="3212260"/>
              <a:ext cx="510917" cy="246221"/>
            </a:xfrm>
            <a:prstGeom prst="rect">
              <a:avLst/>
            </a:prstGeom>
            <a:noFill/>
          </p:spPr>
          <p:txBody>
            <a:bodyPr wrap="square" rtlCol="0">
              <a:spAutoFit/>
            </a:bodyPr>
            <a:lstStyle/>
            <a:p>
              <a:r>
                <a:rPr lang="de-DE" sz="1000" dirty="0"/>
                <a:t>ja</a:t>
              </a:r>
            </a:p>
          </p:txBody>
        </p:sp>
        <p:cxnSp>
          <p:nvCxnSpPr>
            <p:cNvPr id="15" name="Gerader Verbinder 14">
              <a:extLst>
                <a:ext uri="{FF2B5EF4-FFF2-40B4-BE49-F238E27FC236}">
                  <a16:creationId xmlns:a16="http://schemas.microsoft.com/office/drawing/2014/main" id="{F2EB0BF6-56E1-483F-B615-5F52A41B0CDE}"/>
                </a:ext>
              </a:extLst>
            </p:cNvPr>
            <p:cNvCxnSpPr>
              <a:cxnSpLocks/>
            </p:cNvCxnSpPr>
            <p:nvPr/>
          </p:nvCxnSpPr>
          <p:spPr>
            <a:xfrm flipH="1">
              <a:off x="7805861" y="6323280"/>
              <a:ext cx="364290" cy="0"/>
            </a:xfrm>
            <a:prstGeom prst="line">
              <a:avLst/>
            </a:prstGeom>
            <a:ln w="22225" cap="sq" cmpd="sng">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5" name="Gerader Verbinder 94">
              <a:extLst>
                <a:ext uri="{FF2B5EF4-FFF2-40B4-BE49-F238E27FC236}">
                  <a16:creationId xmlns:a16="http://schemas.microsoft.com/office/drawing/2014/main" id="{FF7CDF55-700D-4E31-A21D-F2FFB54F6E87}"/>
                </a:ext>
              </a:extLst>
            </p:cNvPr>
            <p:cNvCxnSpPr>
              <a:cxnSpLocks/>
            </p:cNvCxnSpPr>
            <p:nvPr/>
          </p:nvCxnSpPr>
          <p:spPr>
            <a:xfrm flipH="1">
              <a:off x="6876256" y="3514968"/>
              <a:ext cx="1293896" cy="0"/>
            </a:xfrm>
            <a:prstGeom prst="line">
              <a:avLst/>
            </a:prstGeom>
            <a:ln w="22225" cap="sq" cmpd="sng">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2" name="Flussdiagramm: Alternativer Prozess 11">
              <a:extLst>
                <a:ext uri="{FF2B5EF4-FFF2-40B4-BE49-F238E27FC236}">
                  <a16:creationId xmlns:a16="http://schemas.microsoft.com/office/drawing/2014/main" id="{FED964F0-9E4C-416D-8452-BE4749A5DBD7}"/>
                </a:ext>
              </a:extLst>
            </p:cNvPr>
            <p:cNvSpPr/>
            <p:nvPr/>
          </p:nvSpPr>
          <p:spPr>
            <a:xfrm>
              <a:off x="482602" y="2292219"/>
              <a:ext cx="6338669" cy="446830"/>
            </a:xfrm>
            <a:prstGeom prst="flowChartAlternateProcess">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bg1"/>
                  </a:solidFill>
                  <a:ea typeface="Calibri"/>
                  <a:cs typeface="Times New Roman"/>
                </a:rPr>
                <a:t>Expositionsanamnese, körperliche Untersuchung</a:t>
              </a:r>
            </a:p>
          </p:txBody>
        </p:sp>
        <p:sp>
          <p:nvSpPr>
            <p:cNvPr id="19" name="Flussdiagramm: Alternativer Prozess 18">
              <a:extLst>
                <a:ext uri="{FF2B5EF4-FFF2-40B4-BE49-F238E27FC236}">
                  <a16:creationId xmlns:a16="http://schemas.microsoft.com/office/drawing/2014/main" id="{A4FEAB3C-424C-4695-A69D-FF9C7E4D5593}"/>
                </a:ext>
              </a:extLst>
            </p:cNvPr>
            <p:cNvSpPr/>
            <p:nvPr/>
          </p:nvSpPr>
          <p:spPr>
            <a:xfrm>
              <a:off x="482603" y="2920438"/>
              <a:ext cx="3009282" cy="312579"/>
            </a:xfrm>
            <a:prstGeom prst="flowChartAlternateProcess">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de-DE" sz="1600" b="1" dirty="0">
                  <a:solidFill>
                    <a:schemeClr val="bg1"/>
                  </a:solidFill>
                  <a:ea typeface="Calibri"/>
                  <a:cs typeface="Times New Roman"/>
                </a:rPr>
                <a:t>Spirometrie</a:t>
              </a:r>
            </a:p>
          </p:txBody>
        </p:sp>
        <p:sp>
          <p:nvSpPr>
            <p:cNvPr id="21" name="Flussdiagramm: Alternativer Prozess 20">
              <a:extLst>
                <a:ext uri="{FF2B5EF4-FFF2-40B4-BE49-F238E27FC236}">
                  <a16:creationId xmlns:a16="http://schemas.microsoft.com/office/drawing/2014/main" id="{C776D83B-6071-40CB-98AB-6EBAE37C8B04}"/>
                </a:ext>
              </a:extLst>
            </p:cNvPr>
            <p:cNvSpPr/>
            <p:nvPr/>
          </p:nvSpPr>
          <p:spPr>
            <a:xfrm>
              <a:off x="3811989" y="2901298"/>
              <a:ext cx="3009282" cy="312579"/>
            </a:xfrm>
            <a:prstGeom prst="flowChartAlternateProcess">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de-DE" sz="1600" b="1" dirty="0">
                  <a:solidFill>
                    <a:schemeClr val="bg1"/>
                  </a:solidFill>
                  <a:ea typeface="Calibri"/>
                  <a:cs typeface="Times New Roman"/>
                </a:rPr>
                <a:t>Röntgen-Thorax in 2 Ebenen</a:t>
              </a:r>
            </a:p>
          </p:txBody>
        </p:sp>
        <p:sp>
          <p:nvSpPr>
            <p:cNvPr id="23" name="Flussdiagramm: Alternativer Prozess 22">
              <a:extLst>
                <a:ext uri="{FF2B5EF4-FFF2-40B4-BE49-F238E27FC236}">
                  <a16:creationId xmlns:a16="http://schemas.microsoft.com/office/drawing/2014/main" id="{67364B35-C61C-463C-8FBE-5D54CC0202B5}"/>
                </a:ext>
              </a:extLst>
            </p:cNvPr>
            <p:cNvSpPr/>
            <p:nvPr/>
          </p:nvSpPr>
          <p:spPr>
            <a:xfrm>
              <a:off x="3286392" y="3352991"/>
              <a:ext cx="3560784" cy="446830"/>
            </a:xfrm>
            <a:prstGeom prst="flowChartAlternateProcess">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bg1"/>
                  </a:solidFill>
                  <a:ea typeface="Calibri"/>
                  <a:cs typeface="Times New Roman"/>
                </a:rPr>
                <a:t>andere Erkrankungen/Komorbiditäten sind Ursache der Symptome</a:t>
              </a:r>
            </a:p>
          </p:txBody>
        </p:sp>
        <p:sp>
          <p:nvSpPr>
            <p:cNvPr id="30" name="Flussdiagramm: Alternativer Prozess 29">
              <a:extLst>
                <a:ext uri="{FF2B5EF4-FFF2-40B4-BE49-F238E27FC236}">
                  <a16:creationId xmlns:a16="http://schemas.microsoft.com/office/drawing/2014/main" id="{352AC460-7C08-4556-9CAC-AB91245F5239}"/>
                </a:ext>
              </a:extLst>
            </p:cNvPr>
            <p:cNvSpPr/>
            <p:nvPr/>
          </p:nvSpPr>
          <p:spPr>
            <a:xfrm>
              <a:off x="482602" y="4825933"/>
              <a:ext cx="4089398" cy="312579"/>
            </a:xfrm>
            <a:prstGeom prst="flowChartAlternateProcess">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de-DE" sz="1600" b="1" dirty="0">
                  <a:solidFill>
                    <a:schemeClr val="bg1"/>
                  </a:solidFill>
                  <a:ea typeface="Calibri"/>
                  <a:cs typeface="Times New Roman"/>
                </a:rPr>
                <a:t>Differenzialdiagnosen unwahrscheinlich</a:t>
              </a:r>
            </a:p>
          </p:txBody>
        </p:sp>
        <p:sp>
          <p:nvSpPr>
            <p:cNvPr id="32" name="Flussdiagramm: Alternativer Prozess 31">
              <a:extLst>
                <a:ext uri="{FF2B5EF4-FFF2-40B4-BE49-F238E27FC236}">
                  <a16:creationId xmlns:a16="http://schemas.microsoft.com/office/drawing/2014/main" id="{3C9768F2-087C-42BF-8E57-BD998FBD1E11}"/>
                </a:ext>
              </a:extLst>
            </p:cNvPr>
            <p:cNvSpPr/>
            <p:nvPr/>
          </p:nvSpPr>
          <p:spPr>
            <a:xfrm>
              <a:off x="481067" y="3923502"/>
              <a:ext cx="4127059" cy="579181"/>
            </a:xfrm>
            <a:prstGeom prst="flowChartAlternateProcess">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bg1"/>
                  </a:solidFill>
                  <a:ea typeface="Calibri"/>
                  <a:cs typeface="Times New Roman"/>
                </a:rPr>
                <a:t>Post BD </a:t>
              </a:r>
            </a:p>
            <a:p>
              <a:pPr algn="ctr">
                <a:lnSpc>
                  <a:spcPct val="107000"/>
                </a:lnSpc>
                <a:spcAft>
                  <a:spcPts val="800"/>
                </a:spcAft>
              </a:pPr>
              <a:r>
                <a:rPr lang="de-DE" sz="1600" b="1" dirty="0">
                  <a:solidFill>
                    <a:schemeClr val="bg1"/>
                  </a:solidFill>
                  <a:ea typeface="Calibri"/>
                  <a:cs typeface="Times New Roman"/>
                </a:rPr>
                <a:t> FEV</a:t>
              </a:r>
              <a:r>
                <a:rPr lang="de-DE" sz="1600" b="1" baseline="-25000" dirty="0">
                  <a:solidFill>
                    <a:schemeClr val="bg1"/>
                  </a:solidFill>
                  <a:ea typeface="Calibri"/>
                  <a:cs typeface="Times New Roman"/>
                </a:rPr>
                <a:t>1</a:t>
              </a:r>
              <a:r>
                <a:rPr lang="de-DE" sz="1600" b="1" dirty="0">
                  <a:solidFill>
                    <a:schemeClr val="bg1"/>
                  </a:solidFill>
                  <a:ea typeface="Calibri"/>
                  <a:cs typeface="Times New Roman"/>
                </a:rPr>
                <a:t>/FVC &lt; LLN (oder  &lt; 70%)</a:t>
              </a:r>
            </a:p>
          </p:txBody>
        </p:sp>
        <p:sp>
          <p:nvSpPr>
            <p:cNvPr id="36" name="Flussdiagramm: Alternativer Prozess 35">
              <a:extLst>
                <a:ext uri="{FF2B5EF4-FFF2-40B4-BE49-F238E27FC236}">
                  <a16:creationId xmlns:a16="http://schemas.microsoft.com/office/drawing/2014/main" id="{0C03AF69-B7D2-4033-852A-C5DABBFD4F5B}"/>
                </a:ext>
              </a:extLst>
            </p:cNvPr>
            <p:cNvSpPr/>
            <p:nvPr/>
          </p:nvSpPr>
          <p:spPr>
            <a:xfrm>
              <a:off x="5697536" y="3898678"/>
              <a:ext cx="2344623" cy="393587"/>
            </a:xfrm>
            <a:prstGeom prst="flowChartAlternateProcess">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de-DE" sz="1600" b="1" dirty="0">
                  <a:solidFill>
                    <a:schemeClr val="bg1"/>
                  </a:solidFill>
                  <a:ea typeface="Calibri"/>
                  <a:cs typeface="Times New Roman"/>
                </a:rPr>
                <a:t>GKP, DLCO normal</a:t>
              </a:r>
            </a:p>
          </p:txBody>
        </p:sp>
      </p:grpSp>
      <p:sp>
        <p:nvSpPr>
          <p:cNvPr id="3" name="Textfeld 2">
            <a:extLst>
              <a:ext uri="{FF2B5EF4-FFF2-40B4-BE49-F238E27FC236}">
                <a16:creationId xmlns:a16="http://schemas.microsoft.com/office/drawing/2014/main" id="{A1E7309E-B070-4BA9-B158-EB6A37C35CFF}"/>
              </a:ext>
            </a:extLst>
          </p:cNvPr>
          <p:cNvSpPr txBox="1"/>
          <p:nvPr/>
        </p:nvSpPr>
        <p:spPr>
          <a:xfrm>
            <a:off x="4886795" y="6395294"/>
            <a:ext cx="4241725" cy="461665"/>
          </a:xfrm>
          <a:prstGeom prst="rect">
            <a:avLst/>
          </a:prstGeom>
          <a:noFill/>
        </p:spPr>
        <p:txBody>
          <a:bodyPr wrap="square" rtlCol="0">
            <a:spAutoFit/>
          </a:bodyPr>
          <a:lstStyle/>
          <a:p>
            <a:pPr defTabSz="534988"/>
            <a:r>
              <a:rPr lang="de-DE" sz="1200" b="0" i="0" u="none" strike="noStrike" baseline="0" dirty="0">
                <a:solidFill>
                  <a:srgbClr val="000000"/>
                </a:solidFill>
              </a:rPr>
              <a:t>GKP: 	</a:t>
            </a:r>
            <a:r>
              <a:rPr lang="de-DE" sz="1200" b="0" i="0" u="none" strike="noStrike" baseline="0" dirty="0" err="1">
                <a:solidFill>
                  <a:srgbClr val="000000"/>
                </a:solidFill>
              </a:rPr>
              <a:t>Ganzkörperplethysmografie</a:t>
            </a:r>
            <a:endParaRPr lang="de-DE" sz="1200" b="0" i="0" u="none" strike="noStrike" baseline="0" dirty="0">
              <a:solidFill>
                <a:srgbClr val="000000"/>
              </a:solidFill>
            </a:endParaRPr>
          </a:p>
          <a:p>
            <a:pPr defTabSz="534988"/>
            <a:r>
              <a:rPr lang="de-DE" sz="1200" dirty="0">
                <a:solidFill>
                  <a:srgbClr val="000000"/>
                </a:solidFill>
              </a:rPr>
              <a:t>D</a:t>
            </a:r>
            <a:r>
              <a:rPr lang="de-DE" sz="1200" b="0" i="0" u="none" strike="noStrike" baseline="0" dirty="0">
                <a:solidFill>
                  <a:srgbClr val="000000"/>
                </a:solidFill>
              </a:rPr>
              <a:t>LCO: 	Diffusionskapazität für Kohlenmonoxid </a:t>
            </a:r>
            <a:endParaRPr lang="de-DE" dirty="0"/>
          </a:p>
        </p:txBody>
      </p:sp>
    </p:spTree>
    <p:extLst>
      <p:ext uri="{BB962C8B-B14F-4D97-AF65-F5344CB8AC3E}">
        <p14:creationId xmlns:p14="http://schemas.microsoft.com/office/powerpoint/2010/main" val="2908331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AEADD3-F33D-453A-B41A-90B683E316CA}"/>
              </a:ext>
            </a:extLst>
          </p:cNvPr>
          <p:cNvSpPr>
            <a:spLocks noGrp="1"/>
          </p:cNvSpPr>
          <p:nvPr>
            <p:ph type="title"/>
          </p:nvPr>
        </p:nvSpPr>
        <p:spPr/>
        <p:txBody>
          <a:bodyPr/>
          <a:lstStyle/>
          <a:p>
            <a:r>
              <a:rPr lang="de-DE" dirty="0"/>
              <a:t>Rehabilitation</a:t>
            </a:r>
          </a:p>
        </p:txBody>
      </p:sp>
      <p:sp>
        <p:nvSpPr>
          <p:cNvPr id="3" name="Inhaltsplatzhalter 2">
            <a:extLst>
              <a:ext uri="{FF2B5EF4-FFF2-40B4-BE49-F238E27FC236}">
                <a16:creationId xmlns:a16="http://schemas.microsoft.com/office/drawing/2014/main" id="{5D4DB44E-F880-4FB2-BB35-92B471559B6B}"/>
              </a:ext>
            </a:extLst>
          </p:cNvPr>
          <p:cNvSpPr>
            <a:spLocks noGrp="1"/>
          </p:cNvSpPr>
          <p:nvPr>
            <p:ph idx="1"/>
          </p:nvPr>
        </p:nvSpPr>
        <p:spPr/>
        <p:txBody>
          <a:bodyPr>
            <a:normAutofit fontScale="92500"/>
          </a:bodyPr>
          <a:lstStyle/>
          <a:p>
            <a:pPr>
              <a:spcBef>
                <a:spcPts val="0"/>
              </a:spcBef>
              <a:spcAft>
                <a:spcPts val="1200"/>
              </a:spcAft>
            </a:pPr>
            <a:r>
              <a:rPr lang="de-DE" sz="2400" dirty="0"/>
              <a:t>Patient*innen mit COPD soll eine pneumologische Rehabilitation angeboten werden, wenn trotz adäquater ambulanter ärztlicher Betreuung beeinträchtigende körperliche, soziale oder psychische Krankheitsfolgen bestehen, die die Möglichkeiten von normalen Aktivitäten bzw. der Teilhabe am beruflichen und privaten Leben behindern. </a:t>
            </a:r>
          </a:p>
          <a:p>
            <a:pPr>
              <a:spcBef>
                <a:spcPts val="0"/>
              </a:spcBef>
              <a:spcAft>
                <a:spcPts val="1200"/>
              </a:spcAft>
            </a:pPr>
            <a:r>
              <a:rPr lang="de-DE" sz="2400" b="0" i="0" u="none" strike="noStrike" baseline="0" dirty="0">
                <a:solidFill>
                  <a:srgbClr val="000000"/>
                </a:solidFill>
              </a:rPr>
              <a:t>Eine Anschluss-Rehabilitation soll während einer notwendigen akutstationären Behandlung empfohlen und eingeleitet werden. </a:t>
            </a:r>
          </a:p>
          <a:p>
            <a:pPr>
              <a:spcBef>
                <a:spcPts val="0"/>
              </a:spcBef>
              <a:spcAft>
                <a:spcPts val="1200"/>
              </a:spcAft>
            </a:pPr>
            <a:r>
              <a:rPr lang="de-DE" sz="2400" dirty="0"/>
              <a:t>Rehabilitationssport (z. B. in ambulanten Lungensportgruppen) soll zur Nachsorge nach einer stattgehabten Rehabilitationsmaßnahme empfohlen und verordnet werden. 	</a:t>
            </a:r>
            <a:endParaRPr lang="de-DE" dirty="0"/>
          </a:p>
        </p:txBody>
      </p:sp>
    </p:spTree>
    <p:extLst>
      <p:ext uri="{BB962C8B-B14F-4D97-AF65-F5344CB8AC3E}">
        <p14:creationId xmlns:p14="http://schemas.microsoft.com/office/powerpoint/2010/main" val="2335306185"/>
      </p:ext>
    </p:extLst>
  </p:cSld>
  <p:clrMapOvr>
    <a:masterClrMapping/>
  </p:clrMapOvr>
  <p:transition spd="slow">
    <p:wheel spokes="1"/>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35AC51-B3D0-40C5-AB20-AA0F21E6DB40}"/>
              </a:ext>
            </a:extLst>
          </p:cNvPr>
          <p:cNvSpPr>
            <a:spLocks noGrp="1"/>
          </p:cNvSpPr>
          <p:nvPr>
            <p:ph type="title"/>
          </p:nvPr>
        </p:nvSpPr>
        <p:spPr/>
        <p:txBody>
          <a:bodyPr>
            <a:normAutofit fontScale="90000"/>
          </a:bodyPr>
          <a:lstStyle/>
          <a:p>
            <a:r>
              <a:rPr lang="de-DE" dirty="0"/>
              <a:t>Indikationen für eine pneumologische Rehabilitationsmaßnahme</a:t>
            </a:r>
          </a:p>
        </p:txBody>
      </p:sp>
      <p:sp>
        <p:nvSpPr>
          <p:cNvPr id="3" name="Inhaltsplatzhalter 2">
            <a:extLst>
              <a:ext uri="{FF2B5EF4-FFF2-40B4-BE49-F238E27FC236}">
                <a16:creationId xmlns:a16="http://schemas.microsoft.com/office/drawing/2014/main" id="{B2B5BD38-09BD-41F7-B316-74C890A69682}"/>
              </a:ext>
            </a:extLst>
          </p:cNvPr>
          <p:cNvSpPr>
            <a:spLocks noGrp="1"/>
          </p:cNvSpPr>
          <p:nvPr>
            <p:ph idx="1"/>
          </p:nvPr>
        </p:nvSpPr>
        <p:spPr>
          <a:xfrm>
            <a:off x="457200" y="1772816"/>
            <a:ext cx="8229600" cy="4783547"/>
          </a:xfrm>
        </p:spPr>
        <p:txBody>
          <a:bodyPr>
            <a:noAutofit/>
          </a:bodyPr>
          <a:lstStyle/>
          <a:p>
            <a:pPr>
              <a:spcBef>
                <a:spcPts val="0"/>
              </a:spcBef>
            </a:pPr>
            <a:r>
              <a:rPr lang="de-DE" sz="2000" dirty="0"/>
              <a:t>mittel- bis schwergradige Intensität der COPD-Hauptsymptome</a:t>
            </a:r>
          </a:p>
          <a:p>
            <a:pPr>
              <a:spcBef>
                <a:spcPts val="0"/>
              </a:spcBef>
            </a:pPr>
            <a:r>
              <a:rPr lang="de-DE" sz="2000" dirty="0"/>
              <a:t>Exazerbationen, die in den letzten 12 Monaten</a:t>
            </a:r>
          </a:p>
          <a:p>
            <a:pPr lvl="1">
              <a:spcBef>
                <a:spcPts val="0"/>
              </a:spcBef>
            </a:pPr>
            <a:r>
              <a:rPr lang="de-DE" sz="2000" dirty="0"/>
              <a:t>mindestens einmal stationär behandelt (schwere Exazerbation) oder</a:t>
            </a:r>
          </a:p>
          <a:p>
            <a:pPr lvl="1">
              <a:spcBef>
                <a:spcPts val="0"/>
              </a:spcBef>
            </a:pPr>
            <a:r>
              <a:rPr lang="de-DE" sz="2000" dirty="0"/>
              <a:t>mindestens zweimal ambulant mit systemischen Kortikosteroiden und/oder Antibiotika behandelt (mittel-schwere Exazerbationen) wurden</a:t>
            </a:r>
          </a:p>
          <a:p>
            <a:pPr>
              <a:spcBef>
                <a:spcPts val="0"/>
              </a:spcBef>
            </a:pPr>
            <a:r>
              <a:rPr lang="de-DE" sz="2000" dirty="0"/>
              <a:t>Gefährdung der Erwerbsfähigkeit</a:t>
            </a:r>
          </a:p>
          <a:p>
            <a:pPr>
              <a:spcBef>
                <a:spcPts val="0"/>
              </a:spcBef>
            </a:pPr>
            <a:r>
              <a:rPr lang="de-DE" sz="2000" dirty="0"/>
              <a:t>drohende Pflegebedürftigkeit</a:t>
            </a:r>
          </a:p>
          <a:p>
            <a:pPr>
              <a:spcBef>
                <a:spcPts val="0"/>
              </a:spcBef>
            </a:pPr>
            <a:r>
              <a:rPr lang="de-DE" sz="2000" dirty="0"/>
              <a:t>alltagsrelevante psychosoziale Krankheitsfolgen (Depression, Ängste, Rückzugstendenzen)</a:t>
            </a:r>
          </a:p>
          <a:p>
            <a:pPr>
              <a:spcBef>
                <a:spcPts val="0"/>
              </a:spcBef>
            </a:pPr>
            <a:r>
              <a:rPr lang="de-DE" sz="2000" dirty="0"/>
              <a:t>Notwendigkeit von rehabilitationsspezifischen nicht-medikamentösen Therapieverfahren, wenn diese ambulant nicht im erforderlichen Ausmaß erfolgen können (z. B. medizinische Trainingstherapie, Physiotherapie, Schulung oder psychosoziale Hilfen, Tabakentwöhnung)</a:t>
            </a:r>
          </a:p>
          <a:p>
            <a:pPr>
              <a:spcBef>
                <a:spcPts val="0"/>
              </a:spcBef>
            </a:pPr>
            <a:r>
              <a:rPr lang="de-DE" sz="2000" dirty="0"/>
              <a:t>vor operativen Eingriffen (z.B. LVR)</a:t>
            </a:r>
          </a:p>
        </p:txBody>
      </p:sp>
    </p:spTree>
    <p:extLst>
      <p:ext uri="{BB962C8B-B14F-4D97-AF65-F5344CB8AC3E}">
        <p14:creationId xmlns:p14="http://schemas.microsoft.com/office/powerpoint/2010/main" val="1922183088"/>
      </p:ext>
    </p:extLst>
  </p:cSld>
  <p:clrMapOvr>
    <a:masterClrMapping/>
  </p:clrMapOvr>
  <p:transition spd="slow">
    <p:wheel spokes="1"/>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5C7EE0-9A65-48C1-B254-82B03CD73B34}"/>
              </a:ext>
            </a:extLst>
          </p:cNvPr>
          <p:cNvSpPr>
            <a:spLocks noGrp="1"/>
          </p:cNvSpPr>
          <p:nvPr>
            <p:ph type="title"/>
          </p:nvPr>
        </p:nvSpPr>
        <p:spPr/>
        <p:txBody>
          <a:bodyPr>
            <a:normAutofit fontScale="90000"/>
          </a:bodyPr>
          <a:lstStyle/>
          <a:p>
            <a:r>
              <a:rPr lang="de-DE" dirty="0"/>
              <a:t>Medizinische Rehabilitation und Rehabilitationssport</a:t>
            </a:r>
          </a:p>
        </p:txBody>
      </p:sp>
      <p:graphicFrame>
        <p:nvGraphicFramePr>
          <p:cNvPr id="4" name="Tabelle 4">
            <a:extLst>
              <a:ext uri="{FF2B5EF4-FFF2-40B4-BE49-F238E27FC236}">
                <a16:creationId xmlns:a16="http://schemas.microsoft.com/office/drawing/2014/main" id="{A6F5B4D8-3139-4F62-9E0E-A94D81D6FC73}"/>
              </a:ext>
            </a:extLst>
          </p:cNvPr>
          <p:cNvGraphicFramePr>
            <a:graphicFrameLocks noGrp="1"/>
          </p:cNvGraphicFramePr>
          <p:nvPr>
            <p:extLst>
              <p:ext uri="{D42A27DB-BD31-4B8C-83A1-F6EECF244321}">
                <p14:modId xmlns:p14="http://schemas.microsoft.com/office/powerpoint/2010/main" val="1813760892"/>
              </p:ext>
            </p:extLst>
          </p:nvPr>
        </p:nvGraphicFramePr>
        <p:xfrm>
          <a:off x="0" y="1556792"/>
          <a:ext cx="9143999" cy="5301208"/>
        </p:xfrm>
        <a:graphic>
          <a:graphicData uri="http://schemas.openxmlformats.org/drawingml/2006/table">
            <a:tbl>
              <a:tblPr firstRow="1" bandRow="1">
                <a:tableStyleId>{5C22544A-7EE6-4342-B048-85BDC9FD1C3A}</a:tableStyleId>
              </a:tblPr>
              <a:tblGrid>
                <a:gridCol w="2386605">
                  <a:extLst>
                    <a:ext uri="{9D8B030D-6E8A-4147-A177-3AD203B41FA5}">
                      <a16:colId xmlns:a16="http://schemas.microsoft.com/office/drawing/2014/main" val="3778015363"/>
                    </a:ext>
                  </a:extLst>
                </a:gridCol>
                <a:gridCol w="1983148">
                  <a:extLst>
                    <a:ext uri="{9D8B030D-6E8A-4147-A177-3AD203B41FA5}">
                      <a16:colId xmlns:a16="http://schemas.microsoft.com/office/drawing/2014/main" val="3664091886"/>
                    </a:ext>
                  </a:extLst>
                </a:gridCol>
                <a:gridCol w="4774246">
                  <a:extLst>
                    <a:ext uri="{9D8B030D-6E8A-4147-A177-3AD203B41FA5}">
                      <a16:colId xmlns:a16="http://schemas.microsoft.com/office/drawing/2014/main" val="3489749679"/>
                    </a:ext>
                  </a:extLst>
                </a:gridCol>
              </a:tblGrid>
              <a:tr h="299603">
                <a:tc>
                  <a:txBody>
                    <a:bodyPr/>
                    <a:lstStyle/>
                    <a:p>
                      <a:r>
                        <a:rPr lang="de-DE" sz="1200" dirty="0"/>
                        <a:t>Rehabilitationsmaßnahme</a:t>
                      </a:r>
                    </a:p>
                  </a:txBody>
                  <a:tcPr/>
                </a:tc>
                <a:tc>
                  <a:txBody>
                    <a:bodyPr/>
                    <a:lstStyle/>
                    <a:p>
                      <a:r>
                        <a:rPr lang="de-DE" sz="1200" dirty="0"/>
                        <a:t>Leistungsträger</a:t>
                      </a:r>
                    </a:p>
                  </a:txBody>
                  <a:tcPr/>
                </a:tc>
                <a:tc>
                  <a:txBody>
                    <a:bodyPr/>
                    <a:lstStyle/>
                    <a:p>
                      <a:r>
                        <a:rPr lang="de-DE" sz="1200" dirty="0"/>
                        <a:t>Antragstellung</a:t>
                      </a:r>
                    </a:p>
                  </a:txBody>
                  <a:tcPr/>
                </a:tc>
                <a:extLst>
                  <a:ext uri="{0D108BD9-81ED-4DB2-BD59-A6C34878D82A}">
                    <a16:rowId xmlns:a16="http://schemas.microsoft.com/office/drawing/2014/main" val="579008533"/>
                  </a:ext>
                </a:extLst>
              </a:tr>
              <a:tr h="14459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baseline="0" dirty="0">
                          <a:solidFill>
                            <a:schemeClr val="dk1"/>
                          </a:solidFill>
                          <a:latin typeface="+mn-lt"/>
                          <a:ea typeface="+mn-ea"/>
                          <a:cs typeface="+mn-cs"/>
                        </a:rPr>
                        <a:t>stationäre/teilstationäre (ambulante) medizinische Rehabilitation 	</a:t>
                      </a:r>
                    </a:p>
                    <a:p>
                      <a:endParaRPr lang="de-DE" sz="1200" dirty="0"/>
                    </a:p>
                  </a:txBody>
                  <a:tcPr/>
                </a:tc>
                <a:tc>
                  <a:txBody>
                    <a:bodyPr/>
                    <a:lstStyle/>
                    <a:p>
                      <a:pPr marL="285750" indent="-285750">
                        <a:buFont typeface="Arial" panose="020B0604020202020204" pitchFamily="34" charset="0"/>
                        <a:buChar char="•"/>
                      </a:pPr>
                      <a:r>
                        <a:rPr lang="de-DE" sz="1200" b="0" i="0" u="none" strike="noStrike" kern="1200" baseline="0" dirty="0">
                          <a:solidFill>
                            <a:schemeClr val="dk1"/>
                          </a:solidFill>
                          <a:latin typeface="+mn-lt"/>
                          <a:ea typeface="+mn-ea"/>
                          <a:cs typeface="+mn-cs"/>
                        </a:rPr>
                        <a:t>gesetzliche </a:t>
                      </a:r>
                      <a:r>
                        <a:rPr lang="de-DE" sz="1200" b="0" i="0" u="none" strike="noStrike" kern="1200" baseline="0" dirty="0" err="1">
                          <a:solidFill>
                            <a:schemeClr val="dk1"/>
                          </a:solidFill>
                          <a:latin typeface="+mn-lt"/>
                          <a:ea typeface="+mn-ea"/>
                          <a:cs typeface="+mn-cs"/>
                        </a:rPr>
                        <a:t>Krankenver</a:t>
                      </a:r>
                      <a:r>
                        <a:rPr lang="de-DE" sz="1200" b="0" i="0" u="none" strike="noStrike" kern="1200" baseline="0" dirty="0">
                          <a:solidFill>
                            <a:schemeClr val="dk1"/>
                          </a:solidFill>
                          <a:latin typeface="+mn-lt"/>
                          <a:ea typeface="+mn-ea"/>
                          <a:cs typeface="+mn-cs"/>
                        </a:rPr>
                        <a:t>-sicherung  gesetzliche Rentenversicherung gesetzliche Unfallversicherung </a:t>
                      </a:r>
                    </a:p>
                    <a:p>
                      <a:pPr marL="285750" indent="-285750">
                        <a:buFont typeface="Arial" panose="020B0604020202020204" pitchFamily="34" charset="0"/>
                        <a:buChar char="•"/>
                      </a:pPr>
                      <a:r>
                        <a:rPr lang="de-DE" sz="1200" b="0" i="0" u="none" strike="noStrike" kern="1200" baseline="0" dirty="0">
                          <a:solidFill>
                            <a:schemeClr val="dk1"/>
                          </a:solidFill>
                          <a:latin typeface="+mn-lt"/>
                          <a:ea typeface="+mn-ea"/>
                          <a:cs typeface="+mn-cs"/>
                        </a:rPr>
                        <a:t>ggfs. andere Kostenträger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baseline="0" dirty="0">
                          <a:solidFill>
                            <a:schemeClr val="dk1"/>
                          </a:solidFill>
                          <a:latin typeface="+mn-lt"/>
                          <a:ea typeface="+mn-ea"/>
                          <a:cs typeface="+mn-cs"/>
                        </a:rPr>
                        <a:t>Antragstellung bei den Leistungsträgern durch die/den Versicherte/n 	</a:t>
                      </a:r>
                    </a:p>
                  </a:txBody>
                  <a:tcPr/>
                </a:tc>
                <a:extLst>
                  <a:ext uri="{0D108BD9-81ED-4DB2-BD59-A6C34878D82A}">
                    <a16:rowId xmlns:a16="http://schemas.microsoft.com/office/drawing/2014/main" val="890891993"/>
                  </a:ext>
                </a:extLst>
              </a:tr>
              <a:tr h="1590667">
                <a:tc>
                  <a:txBody>
                    <a:bodyPr/>
                    <a:lstStyle/>
                    <a:p>
                      <a:r>
                        <a:rPr lang="de-DE" sz="1200" b="0" i="0" u="none" strike="noStrike" kern="1200" baseline="0" dirty="0">
                          <a:solidFill>
                            <a:schemeClr val="dk1"/>
                          </a:solidFill>
                          <a:latin typeface="+mn-lt"/>
                          <a:ea typeface="+mn-ea"/>
                          <a:cs typeface="+mn-cs"/>
                        </a:rPr>
                        <a:t>Rehabilitations-Nachsorge nach stationärer oder ambulanter medizinischer Rehabilitation </a:t>
                      </a:r>
                    </a:p>
                    <a:p>
                      <a:pPr marL="285750" indent="-285750">
                        <a:buFont typeface="Arial" panose="020B0604020202020204" pitchFamily="34" charset="0"/>
                        <a:buChar char="•"/>
                      </a:pPr>
                      <a:r>
                        <a:rPr lang="de-DE" sz="1200" b="0" i="0" u="none" strike="noStrike" kern="1200" baseline="0" dirty="0">
                          <a:solidFill>
                            <a:schemeClr val="dk1"/>
                          </a:solidFill>
                          <a:latin typeface="+mn-lt"/>
                          <a:ea typeface="+mn-ea"/>
                          <a:cs typeface="+mn-cs"/>
                        </a:rPr>
                        <a:t>trainingstherapeutische Rehabilitationsnachsorge T-RENA </a:t>
                      </a:r>
                    </a:p>
                    <a:p>
                      <a:pPr marL="285750" indent="-285750">
                        <a:buFont typeface="Arial" panose="020B0604020202020204" pitchFamily="34" charset="0"/>
                        <a:buChar char="•"/>
                      </a:pPr>
                      <a:r>
                        <a:rPr lang="de-DE" sz="1200" b="0" i="0" u="none" strike="noStrike" kern="1200" baseline="0" dirty="0">
                          <a:solidFill>
                            <a:schemeClr val="dk1"/>
                          </a:solidFill>
                          <a:latin typeface="+mn-lt"/>
                          <a:ea typeface="+mn-ea"/>
                          <a:cs typeface="+mn-cs"/>
                        </a:rPr>
                        <a:t>intensivierte </a:t>
                      </a:r>
                      <a:r>
                        <a:rPr lang="de-DE" sz="1200" b="0" i="0" u="none" strike="noStrike" kern="1200" baseline="0" dirty="0" err="1">
                          <a:solidFill>
                            <a:schemeClr val="dk1"/>
                          </a:solidFill>
                          <a:latin typeface="+mn-lt"/>
                          <a:ea typeface="+mn-ea"/>
                          <a:cs typeface="+mn-cs"/>
                        </a:rPr>
                        <a:t>Rehabilita-tionsnachsorge</a:t>
                      </a:r>
                      <a:r>
                        <a:rPr lang="de-DE" sz="1200" b="0" i="0" u="none" strike="noStrike" kern="1200" baseline="0" dirty="0">
                          <a:solidFill>
                            <a:schemeClr val="dk1"/>
                          </a:solidFill>
                          <a:latin typeface="+mn-lt"/>
                          <a:ea typeface="+mn-ea"/>
                          <a:cs typeface="+mn-cs"/>
                        </a:rPr>
                        <a:t> IRENA </a:t>
                      </a:r>
                      <a:endParaRPr lang="de-DE" sz="1200" dirty="0"/>
                    </a:p>
                  </a:txBody>
                  <a:tcPr/>
                </a:tc>
                <a:tc>
                  <a:txBody>
                    <a:bodyPr/>
                    <a:lstStyle/>
                    <a:p>
                      <a:r>
                        <a:rPr lang="de-DE" sz="1200" b="0" i="0" u="none" strike="noStrike" kern="1200" baseline="0" dirty="0">
                          <a:solidFill>
                            <a:schemeClr val="dk1"/>
                          </a:solidFill>
                          <a:latin typeface="+mn-lt"/>
                          <a:ea typeface="+mn-ea"/>
                          <a:cs typeface="+mn-cs"/>
                        </a:rPr>
                        <a:t>gesetzliche Rentenversicherung </a:t>
                      </a:r>
                    </a:p>
                    <a:p>
                      <a:r>
                        <a:rPr lang="de-DE" sz="1200" b="0" i="0" u="none" strike="noStrike" kern="1200" baseline="0" dirty="0">
                          <a:solidFill>
                            <a:schemeClr val="dk1"/>
                          </a:solidFill>
                          <a:latin typeface="+mn-lt"/>
                          <a:ea typeface="+mn-ea"/>
                          <a:cs typeface="+mn-cs"/>
                        </a:rPr>
                        <a:t>	</a:t>
                      </a:r>
                    </a:p>
                    <a:p>
                      <a:endParaRPr lang="de-DE"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baseline="0" dirty="0">
                          <a:solidFill>
                            <a:schemeClr val="dk1"/>
                          </a:solidFill>
                          <a:latin typeface="+mn-lt"/>
                          <a:ea typeface="+mn-ea"/>
                          <a:cs typeface="+mn-cs"/>
                        </a:rPr>
                        <a:t>Antrag durch die Rehabilitationseinrichtung 	</a:t>
                      </a:r>
                    </a:p>
                  </a:txBody>
                  <a:tcPr/>
                </a:tc>
                <a:extLst>
                  <a:ext uri="{0D108BD9-81ED-4DB2-BD59-A6C34878D82A}">
                    <a16:rowId xmlns:a16="http://schemas.microsoft.com/office/drawing/2014/main" val="1170399159"/>
                  </a:ext>
                </a:extLst>
              </a:tr>
              <a:tr h="19649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baseline="0" dirty="0">
                          <a:solidFill>
                            <a:schemeClr val="dk1"/>
                          </a:solidFill>
                          <a:latin typeface="+mn-lt"/>
                          <a:ea typeface="+mn-ea"/>
                          <a:cs typeface="+mn-cs"/>
                        </a:rPr>
                        <a:t>Rehabilitationssport, </a:t>
                      </a:r>
                      <a:br>
                        <a:rPr lang="de-DE" sz="1200" b="0" i="0" u="none" strike="noStrike" kern="1200" baseline="0" dirty="0">
                          <a:solidFill>
                            <a:schemeClr val="dk1"/>
                          </a:solidFill>
                          <a:latin typeface="+mn-lt"/>
                          <a:ea typeface="+mn-ea"/>
                          <a:cs typeface="+mn-cs"/>
                        </a:rPr>
                      </a:br>
                      <a:r>
                        <a:rPr lang="de-DE" sz="1200" b="0" i="0" u="none" strike="noStrike" kern="1200" baseline="0" dirty="0">
                          <a:solidFill>
                            <a:schemeClr val="dk1"/>
                          </a:solidFill>
                          <a:latin typeface="+mn-lt"/>
                          <a:ea typeface="+mn-ea"/>
                          <a:cs typeface="+mn-cs"/>
                        </a:rPr>
                        <a:t>Funktionstraining 	</a:t>
                      </a:r>
                    </a:p>
                    <a:p>
                      <a:endParaRPr lang="de-DE" sz="1200" dirty="0"/>
                    </a:p>
                  </a:txBody>
                  <a:tcPr/>
                </a:tc>
                <a:tc>
                  <a:txBody>
                    <a:bodyPr/>
                    <a:lstStyle/>
                    <a:p>
                      <a:pPr marL="285750" indent="-285750">
                        <a:buFont typeface="Arial" panose="020B0604020202020204" pitchFamily="34" charset="0"/>
                        <a:buChar char="•"/>
                      </a:pPr>
                      <a:r>
                        <a:rPr lang="de-DE" sz="1200" b="0" i="0" u="none" strike="noStrike" kern="1200" baseline="0" dirty="0">
                          <a:solidFill>
                            <a:schemeClr val="dk1"/>
                          </a:solidFill>
                          <a:latin typeface="+mn-lt"/>
                          <a:ea typeface="+mn-ea"/>
                          <a:cs typeface="+mn-cs"/>
                        </a:rPr>
                        <a:t>Gesetzliche Kranken-versicherung (zuzahlungsfreie Sachleistung) </a:t>
                      </a:r>
                    </a:p>
                    <a:p>
                      <a:pPr marL="285750" indent="-285750">
                        <a:buFont typeface="Arial" panose="020B0604020202020204" pitchFamily="34" charset="0"/>
                        <a:buChar char="•"/>
                      </a:pPr>
                      <a:r>
                        <a:rPr lang="de-DE" sz="1200" b="0" i="0" u="none" strike="noStrike" kern="1200" baseline="0" dirty="0">
                          <a:solidFill>
                            <a:schemeClr val="dk1"/>
                          </a:solidFill>
                          <a:latin typeface="+mn-lt"/>
                          <a:ea typeface="+mn-ea"/>
                          <a:cs typeface="+mn-cs"/>
                        </a:rPr>
                        <a:t>gesetzliche Rentenversicherung </a:t>
                      </a:r>
                    </a:p>
                    <a:p>
                      <a:pPr marL="285750" indent="-285750">
                        <a:buFont typeface="Arial" panose="020B0604020202020204" pitchFamily="34" charset="0"/>
                        <a:buChar char="•"/>
                      </a:pPr>
                      <a:r>
                        <a:rPr lang="de-DE" sz="1200" b="0" i="0" u="none" strike="noStrike" kern="1200" baseline="0" dirty="0">
                          <a:solidFill>
                            <a:schemeClr val="dk1"/>
                          </a:solidFill>
                          <a:latin typeface="+mn-lt"/>
                          <a:ea typeface="+mn-ea"/>
                          <a:cs typeface="+mn-cs"/>
                        </a:rPr>
                        <a:t>gesetzliche Unfallversicherung </a:t>
                      </a:r>
                    </a:p>
                    <a:p>
                      <a:pPr marL="285750" indent="-285750">
                        <a:buFont typeface="Arial" panose="020B0604020202020204" pitchFamily="34" charset="0"/>
                        <a:buChar char="•"/>
                      </a:pPr>
                      <a:r>
                        <a:rPr lang="de-DE" sz="1200" b="0" i="0" u="none" strike="noStrike" kern="1200" baseline="0" dirty="0">
                          <a:solidFill>
                            <a:schemeClr val="dk1"/>
                          </a:solidFill>
                          <a:latin typeface="+mn-lt"/>
                          <a:ea typeface="+mn-ea"/>
                          <a:cs typeface="+mn-cs"/>
                        </a:rPr>
                        <a:t>ggfs. andere Kostenträger </a:t>
                      </a:r>
                      <a:endParaRPr lang="de-DE" sz="1200" dirty="0"/>
                    </a:p>
                  </a:txBody>
                  <a:tcPr/>
                </a:tc>
                <a:tc>
                  <a:txBody>
                    <a:bodyPr/>
                    <a:lstStyle/>
                    <a:p>
                      <a:pPr marL="285750" indent="-285750">
                        <a:buFont typeface="Arial" panose="020B0604020202020204" pitchFamily="34" charset="0"/>
                        <a:buChar char="•"/>
                      </a:pPr>
                      <a:r>
                        <a:rPr lang="de-DE" sz="1200" b="0" i="0" u="none" strike="noStrike" kern="1200" baseline="0" dirty="0">
                          <a:solidFill>
                            <a:schemeClr val="dk1"/>
                          </a:solidFill>
                          <a:latin typeface="+mn-lt"/>
                          <a:ea typeface="+mn-ea"/>
                          <a:cs typeface="+mn-cs"/>
                        </a:rPr>
                        <a:t>Antrag mittels ärztlicher Verordnung (mit Angabe der verordnungsrelevanten Diagnose-/Nebendiagnosen, der erforderlichen Dauer, der Art des Rehasports (unter Berücksichtigung individueller Einschränkungen) und Begründung: Schwere der Erkrankung, Ziel und Dauer des Rehabilitationssports (Richtwerte für die Anzahl der Übungseinheiten) </a:t>
                      </a:r>
                    </a:p>
                    <a:p>
                      <a:pPr marL="285750" indent="-285750">
                        <a:buFont typeface="Arial" panose="020B0604020202020204" pitchFamily="34" charset="0"/>
                        <a:buChar char="•"/>
                      </a:pPr>
                      <a:r>
                        <a:rPr lang="de-DE" sz="1200" b="0" i="0" u="none" strike="noStrike" kern="1200" baseline="0" dirty="0">
                          <a:solidFill>
                            <a:schemeClr val="dk1"/>
                          </a:solidFill>
                          <a:latin typeface="+mn-lt"/>
                          <a:ea typeface="+mn-ea"/>
                          <a:cs typeface="+mn-cs"/>
                        </a:rPr>
                        <a:t>ggfs. Neuantrag mit Begründung der zeitlichen Verlängerung, um Eigenständige Selbstübungen zu ermöglichen)</a:t>
                      </a:r>
                      <a:endParaRPr lang="de-DE" sz="1200" dirty="0"/>
                    </a:p>
                  </a:txBody>
                  <a:tcPr/>
                </a:tc>
                <a:extLst>
                  <a:ext uri="{0D108BD9-81ED-4DB2-BD59-A6C34878D82A}">
                    <a16:rowId xmlns:a16="http://schemas.microsoft.com/office/drawing/2014/main" val="441741549"/>
                  </a:ext>
                </a:extLst>
              </a:tr>
            </a:tbl>
          </a:graphicData>
        </a:graphic>
      </p:graphicFrame>
    </p:spTree>
    <p:extLst>
      <p:ext uri="{BB962C8B-B14F-4D97-AF65-F5344CB8AC3E}">
        <p14:creationId xmlns:p14="http://schemas.microsoft.com/office/powerpoint/2010/main" val="1868028882"/>
      </p:ext>
    </p:extLst>
  </p:cSld>
  <p:clrMapOvr>
    <a:masterClrMapping/>
  </p:clrMapOvr>
  <p:transition spd="slow">
    <p:wheel spokes="1"/>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0E7CB0-8CF5-4E5D-84BA-455B8D6ACCE4}"/>
              </a:ext>
            </a:extLst>
          </p:cNvPr>
          <p:cNvSpPr>
            <a:spLocks noGrp="1"/>
          </p:cNvSpPr>
          <p:nvPr>
            <p:ph type="title"/>
          </p:nvPr>
        </p:nvSpPr>
        <p:spPr/>
        <p:txBody>
          <a:bodyPr/>
          <a:lstStyle/>
          <a:p>
            <a:r>
              <a:rPr lang="de-DE" dirty="0"/>
              <a:t>Gerätebasiertes Training </a:t>
            </a:r>
          </a:p>
        </p:txBody>
      </p:sp>
      <p:sp>
        <p:nvSpPr>
          <p:cNvPr id="3" name="Inhaltsplatzhalter 2">
            <a:extLst>
              <a:ext uri="{FF2B5EF4-FFF2-40B4-BE49-F238E27FC236}">
                <a16:creationId xmlns:a16="http://schemas.microsoft.com/office/drawing/2014/main" id="{3AF9B989-7374-42F0-9A78-7012AAABB5B2}"/>
              </a:ext>
            </a:extLst>
          </p:cNvPr>
          <p:cNvSpPr>
            <a:spLocks noGrp="1"/>
          </p:cNvSpPr>
          <p:nvPr>
            <p:ph idx="1"/>
          </p:nvPr>
        </p:nvSpPr>
        <p:spPr/>
        <p:txBody>
          <a:bodyPr/>
          <a:lstStyle/>
          <a:p>
            <a:pPr marL="0" indent="0">
              <a:lnSpc>
                <a:spcPts val="4300"/>
              </a:lnSpc>
              <a:buNone/>
            </a:pPr>
            <a:r>
              <a:rPr lang="de-DE" dirty="0"/>
              <a:t>Der Einsatz von gerätebasiertem Training kann Patient*innen mit COPD auch im Bereich des Rehabilitationssportes empfohlen werden.</a:t>
            </a:r>
          </a:p>
        </p:txBody>
      </p:sp>
    </p:spTree>
    <p:extLst>
      <p:ext uri="{BB962C8B-B14F-4D97-AF65-F5344CB8AC3E}">
        <p14:creationId xmlns:p14="http://schemas.microsoft.com/office/powerpoint/2010/main" val="3081500101"/>
      </p:ext>
    </p:extLst>
  </p:cSld>
  <p:clrMapOvr>
    <a:masterClrMapping/>
  </p:clrMapOvr>
  <p:transition spd="slow">
    <p:wheel spokes="1"/>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92B4B9-96EA-4414-8B64-0BF7F8538ABE}"/>
              </a:ext>
            </a:extLst>
          </p:cNvPr>
          <p:cNvSpPr>
            <a:spLocks noGrp="1"/>
          </p:cNvSpPr>
          <p:nvPr>
            <p:ph type="title"/>
          </p:nvPr>
        </p:nvSpPr>
        <p:spPr/>
        <p:txBody>
          <a:bodyPr/>
          <a:lstStyle/>
          <a:p>
            <a:r>
              <a:rPr lang="de-DE" dirty="0"/>
              <a:t>Telemedizin</a:t>
            </a:r>
          </a:p>
        </p:txBody>
      </p:sp>
      <p:sp>
        <p:nvSpPr>
          <p:cNvPr id="3" name="Inhaltsplatzhalter 2">
            <a:extLst>
              <a:ext uri="{FF2B5EF4-FFF2-40B4-BE49-F238E27FC236}">
                <a16:creationId xmlns:a16="http://schemas.microsoft.com/office/drawing/2014/main" id="{DC8DC093-21EF-4848-BDC9-464DB22FA925}"/>
              </a:ext>
            </a:extLst>
          </p:cNvPr>
          <p:cNvSpPr>
            <a:spLocks noGrp="1"/>
          </p:cNvSpPr>
          <p:nvPr>
            <p:ph idx="1"/>
          </p:nvPr>
        </p:nvSpPr>
        <p:spPr/>
        <p:txBody>
          <a:bodyPr>
            <a:normAutofit/>
          </a:bodyPr>
          <a:lstStyle/>
          <a:p>
            <a:r>
              <a:rPr lang="de-DE" sz="2400" dirty="0"/>
              <a:t>ist ein Sammelbegriff für verschiedenartige ärztliche Versorgungskonzepte</a:t>
            </a:r>
          </a:p>
          <a:p>
            <a:r>
              <a:rPr lang="de-DE" sz="2400" dirty="0"/>
              <a:t>medizinische Leistungen werden über räumliche Entfernungen (oder zeitlichen Versatz) hinweg erbracht werden </a:t>
            </a:r>
          </a:p>
          <a:p>
            <a:r>
              <a:rPr lang="de-DE" sz="2400" dirty="0"/>
              <a:t>es werden Informations- und Kommunikationstechnologien eingesetzt</a:t>
            </a:r>
          </a:p>
          <a:p>
            <a:r>
              <a:rPr lang="de-DE" sz="2400" dirty="0"/>
              <a:t>Die Leitliniengruppe schätzt die Evidenz zur Telemedizin als sehr heterogen ein.</a:t>
            </a:r>
          </a:p>
          <a:p>
            <a:r>
              <a:rPr lang="de-DE" sz="2400" dirty="0"/>
              <a:t>Benefit z.B. in ländlichen Regionen</a:t>
            </a:r>
          </a:p>
        </p:txBody>
      </p:sp>
    </p:spTree>
    <p:extLst>
      <p:ext uri="{BB962C8B-B14F-4D97-AF65-F5344CB8AC3E}">
        <p14:creationId xmlns:p14="http://schemas.microsoft.com/office/powerpoint/2010/main" val="914004359"/>
      </p:ext>
    </p:extLst>
  </p:cSld>
  <p:clrMapOvr>
    <a:masterClrMapping/>
  </p:clrMapOvr>
  <p:transition spd="slow">
    <p:wheel spokes="1"/>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554F88-D93E-4840-B555-52B7342BA202}"/>
              </a:ext>
            </a:extLst>
          </p:cNvPr>
          <p:cNvSpPr>
            <a:spLocks noGrp="1"/>
          </p:cNvSpPr>
          <p:nvPr>
            <p:ph type="title"/>
          </p:nvPr>
        </p:nvSpPr>
        <p:spPr/>
        <p:txBody>
          <a:bodyPr/>
          <a:lstStyle/>
          <a:p>
            <a:r>
              <a:rPr lang="de-DE" dirty="0" err="1"/>
              <a:t>PneumoDigital</a:t>
            </a:r>
            <a:endParaRPr lang="de-DE" dirty="0"/>
          </a:p>
        </p:txBody>
      </p:sp>
      <p:sp>
        <p:nvSpPr>
          <p:cNvPr id="3" name="Inhaltsplatzhalter 2">
            <a:extLst>
              <a:ext uri="{FF2B5EF4-FFF2-40B4-BE49-F238E27FC236}">
                <a16:creationId xmlns:a16="http://schemas.microsoft.com/office/drawing/2014/main" id="{C1B3C683-744A-4864-AFB4-0DAFBEB18A58}"/>
              </a:ext>
            </a:extLst>
          </p:cNvPr>
          <p:cNvSpPr>
            <a:spLocks noGrp="1"/>
          </p:cNvSpPr>
          <p:nvPr>
            <p:ph idx="1"/>
          </p:nvPr>
        </p:nvSpPr>
        <p:spPr/>
        <p:txBody>
          <a:bodyPr>
            <a:normAutofit fontScale="92500"/>
          </a:bodyPr>
          <a:lstStyle/>
          <a:p>
            <a:r>
              <a:rPr lang="de-DE" dirty="0">
                <a:hlinkClick r:id="rId2"/>
              </a:rPr>
              <a:t>https://www.atemwegsliga.de/pneumodigital.html</a:t>
            </a:r>
            <a:endParaRPr lang="de-DE" dirty="0"/>
          </a:p>
          <a:p>
            <a:r>
              <a:rPr lang="de-DE" dirty="0"/>
              <a:t>Initiative der Deutschen Atemwegsliga e.V. zur Einschätzung der Vertrauenswürdigkeit von Apps in Kooperation mit</a:t>
            </a:r>
          </a:p>
          <a:p>
            <a:pPr marL="1076325" lvl="1" indent="-619125">
              <a:buFont typeface="Wingdings" panose="05000000000000000000" pitchFamily="2" charset="2"/>
              <a:buChar char="Ø"/>
            </a:pPr>
            <a:r>
              <a:rPr lang="de-DE" dirty="0"/>
              <a:t>Zentrum für Telematik und Telemedizin in Bochum (ZTG), technische Überprüfung </a:t>
            </a:r>
          </a:p>
          <a:p>
            <a:pPr marL="1076325" lvl="1" indent="-619125">
              <a:buFont typeface="Wingdings" panose="05000000000000000000" pitchFamily="2" charset="2"/>
              <a:buChar char="Ø"/>
            </a:pPr>
            <a:r>
              <a:rPr lang="de-DE" dirty="0"/>
              <a:t>Alpha1 Deutschland e.V.</a:t>
            </a:r>
          </a:p>
          <a:p>
            <a:pPr marL="1076325" lvl="1" indent="-619125">
              <a:buFont typeface="Wingdings" panose="05000000000000000000" pitchFamily="2" charset="2"/>
              <a:buChar char="Ø"/>
            </a:pPr>
            <a:r>
              <a:rPr lang="de-DE" dirty="0"/>
              <a:t>Deutsche Patientenliga Atemwegserkrankungen e.V.</a:t>
            </a:r>
          </a:p>
        </p:txBody>
      </p:sp>
    </p:spTree>
    <p:extLst>
      <p:ext uri="{BB962C8B-B14F-4D97-AF65-F5344CB8AC3E}">
        <p14:creationId xmlns:p14="http://schemas.microsoft.com/office/powerpoint/2010/main" val="2852715167"/>
      </p:ext>
    </p:extLst>
  </p:cSld>
  <p:clrMapOvr>
    <a:masterClrMapping/>
  </p:clrMapOvr>
  <p:transition spd="slow">
    <p:wheel spokes="1"/>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4682DB9-0D79-4A10-B40F-7CA678D81FD4}"/>
              </a:ext>
            </a:extLst>
          </p:cNvPr>
          <p:cNvSpPr>
            <a:spLocks noGrp="1"/>
          </p:cNvSpPr>
          <p:nvPr>
            <p:ph type="ctrTitle"/>
          </p:nvPr>
        </p:nvSpPr>
        <p:spPr/>
        <p:txBody>
          <a:bodyPr/>
          <a:lstStyle/>
          <a:p>
            <a:r>
              <a:rPr lang="de-DE" dirty="0"/>
              <a:t>Versorgungskoordination</a:t>
            </a:r>
          </a:p>
        </p:txBody>
      </p:sp>
    </p:spTree>
    <p:extLst>
      <p:ext uri="{BB962C8B-B14F-4D97-AF65-F5344CB8AC3E}">
        <p14:creationId xmlns:p14="http://schemas.microsoft.com/office/powerpoint/2010/main" val="157259953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5CEDA9-5475-45EC-9C2B-30215E63EC41}"/>
              </a:ext>
            </a:extLst>
          </p:cNvPr>
          <p:cNvSpPr>
            <a:spLocks noGrp="1"/>
          </p:cNvSpPr>
          <p:nvPr>
            <p:ph type="title"/>
          </p:nvPr>
        </p:nvSpPr>
        <p:spPr/>
        <p:txBody>
          <a:bodyPr/>
          <a:lstStyle/>
          <a:p>
            <a:r>
              <a:rPr lang="de-DE" dirty="0"/>
              <a:t>ambulante Versorgungskoordination</a:t>
            </a:r>
          </a:p>
        </p:txBody>
      </p:sp>
      <p:sp>
        <p:nvSpPr>
          <p:cNvPr id="3" name="Inhaltsplatzhalter 2">
            <a:extLst>
              <a:ext uri="{FF2B5EF4-FFF2-40B4-BE49-F238E27FC236}">
                <a16:creationId xmlns:a16="http://schemas.microsoft.com/office/drawing/2014/main" id="{95B42056-A287-4263-93DD-E71172429D20}"/>
              </a:ext>
            </a:extLst>
          </p:cNvPr>
          <p:cNvSpPr>
            <a:spLocks noGrp="1"/>
          </p:cNvSpPr>
          <p:nvPr>
            <p:ph idx="1"/>
          </p:nvPr>
        </p:nvSpPr>
        <p:spPr>
          <a:xfrm>
            <a:off x="466025" y="2060848"/>
            <a:ext cx="8229600" cy="4608512"/>
          </a:xfrm>
        </p:spPr>
        <p:txBody>
          <a:bodyPr>
            <a:noAutofit/>
          </a:bodyPr>
          <a:lstStyle/>
          <a:p>
            <a:pPr>
              <a:lnSpc>
                <a:spcPct val="120000"/>
              </a:lnSpc>
              <a:spcBef>
                <a:spcPts val="0"/>
              </a:spcBef>
              <a:spcAft>
                <a:spcPts val="600"/>
              </a:spcAft>
            </a:pPr>
            <a:r>
              <a:rPr lang="de-DE" sz="2400" dirty="0"/>
              <a:t>Patient*innen mit COPD soll die Teilnahme am DMP COPD empfohlen werden.</a:t>
            </a:r>
          </a:p>
          <a:p>
            <a:pPr>
              <a:lnSpc>
                <a:spcPct val="120000"/>
              </a:lnSpc>
              <a:spcBef>
                <a:spcPts val="0"/>
              </a:spcBef>
              <a:spcAft>
                <a:spcPts val="600"/>
              </a:spcAft>
            </a:pPr>
            <a:r>
              <a:rPr lang="de-DE" sz="2400" dirty="0"/>
              <a:t>Die Langzeitbetreuung der Patient*innen und deren Dokumentation sollte in der Regel durch den Hausarzt oder die Hausärztin erfolgen.</a:t>
            </a:r>
          </a:p>
          <a:p>
            <a:pPr>
              <a:lnSpc>
                <a:spcPct val="120000"/>
              </a:lnSpc>
              <a:spcBef>
                <a:spcPts val="0"/>
              </a:spcBef>
              <a:spcAft>
                <a:spcPts val="600"/>
              </a:spcAft>
            </a:pPr>
            <a:r>
              <a:rPr lang="de-DE" sz="2400" dirty="0"/>
              <a:t>Die Dokumentation der Behandlung soll für die Patient*innen und alle an der Behandlung Beteiligten zugänglich sein.</a:t>
            </a:r>
          </a:p>
        </p:txBody>
      </p:sp>
    </p:spTree>
    <p:extLst>
      <p:ext uri="{BB962C8B-B14F-4D97-AF65-F5344CB8AC3E}">
        <p14:creationId xmlns:p14="http://schemas.microsoft.com/office/powerpoint/2010/main" val="1218276895"/>
      </p:ext>
    </p:extLst>
  </p:cSld>
  <p:clrMapOvr>
    <a:masterClrMapping/>
  </p:clrMapOvr>
  <p:transition spd="slow">
    <p:wheel spokes="1"/>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4B435D-7512-44B3-BDB0-CB7EDAF4F3B1}"/>
              </a:ext>
            </a:extLst>
          </p:cNvPr>
          <p:cNvSpPr>
            <a:spLocks noGrp="1"/>
          </p:cNvSpPr>
          <p:nvPr>
            <p:ph type="title"/>
          </p:nvPr>
        </p:nvSpPr>
        <p:spPr/>
        <p:txBody>
          <a:bodyPr>
            <a:normAutofit/>
          </a:bodyPr>
          <a:lstStyle/>
          <a:p>
            <a:r>
              <a:rPr lang="de-DE" dirty="0"/>
              <a:t>fachärztliche Langzeitbetreuung</a:t>
            </a:r>
          </a:p>
        </p:txBody>
      </p:sp>
      <p:sp>
        <p:nvSpPr>
          <p:cNvPr id="3" name="Inhaltsplatzhalter 2">
            <a:extLst>
              <a:ext uri="{FF2B5EF4-FFF2-40B4-BE49-F238E27FC236}">
                <a16:creationId xmlns:a16="http://schemas.microsoft.com/office/drawing/2014/main" id="{A3A8DF73-35E5-42C0-A634-F89404B4FB8C}"/>
              </a:ext>
            </a:extLst>
          </p:cNvPr>
          <p:cNvSpPr>
            <a:spLocks noGrp="1"/>
          </p:cNvSpPr>
          <p:nvPr>
            <p:ph idx="1"/>
          </p:nvPr>
        </p:nvSpPr>
        <p:spPr>
          <a:xfrm>
            <a:off x="466025" y="1844824"/>
            <a:ext cx="8229600" cy="4525963"/>
          </a:xfrm>
        </p:spPr>
        <p:txBody>
          <a:bodyPr>
            <a:normAutofit/>
          </a:bodyPr>
          <a:lstStyle/>
          <a:p>
            <a:pPr marL="0" indent="0" defTabSz="361950">
              <a:lnSpc>
                <a:spcPct val="120000"/>
              </a:lnSpc>
              <a:spcBef>
                <a:spcPts val="0"/>
              </a:spcBef>
              <a:buNone/>
            </a:pPr>
            <a:r>
              <a:rPr lang="de-DE" sz="2400" dirty="0"/>
              <a:t>Die Gründe sind:</a:t>
            </a:r>
          </a:p>
          <a:p>
            <a:pPr>
              <a:lnSpc>
                <a:spcPct val="120000"/>
              </a:lnSpc>
              <a:spcBef>
                <a:spcPts val="0"/>
              </a:spcBef>
              <a:spcAft>
                <a:spcPts val="600"/>
              </a:spcAft>
            </a:pPr>
            <a:r>
              <a:rPr lang="de-DE" sz="2400" dirty="0"/>
              <a:t>dauerhaft hohe Instabilität trotz intensivierter Therapie</a:t>
            </a:r>
          </a:p>
          <a:p>
            <a:pPr>
              <a:lnSpc>
                <a:spcPct val="120000"/>
              </a:lnSpc>
              <a:spcBef>
                <a:spcPts val="0"/>
              </a:spcBef>
              <a:spcAft>
                <a:spcPts val="600"/>
              </a:spcAft>
            </a:pPr>
            <a:r>
              <a:rPr lang="de-DE" sz="2400" dirty="0"/>
              <a:t>schwerer Krankheitsverlauf</a:t>
            </a:r>
          </a:p>
          <a:p>
            <a:pPr>
              <a:lnSpc>
                <a:spcPct val="120000"/>
              </a:lnSpc>
              <a:spcBef>
                <a:spcPts val="0"/>
              </a:spcBef>
              <a:spcAft>
                <a:spcPts val="600"/>
              </a:spcAft>
            </a:pPr>
            <a:r>
              <a:rPr lang="de-DE" sz="2400" dirty="0"/>
              <a:t>Befinden sich Patient*innen in kontinuierlicher Betreuung des Pneumologen oder der Pneumologin, sollte diese/r bei einer Stabilisierung des Zustandes prüfen, ob eine Weiterbehandlung durch den Hausarzt oder die Hausärztin möglich ist.</a:t>
            </a:r>
          </a:p>
        </p:txBody>
      </p:sp>
    </p:spTree>
    <p:extLst>
      <p:ext uri="{BB962C8B-B14F-4D97-AF65-F5344CB8AC3E}">
        <p14:creationId xmlns:p14="http://schemas.microsoft.com/office/powerpoint/2010/main" val="458798995"/>
      </p:ext>
    </p:extLst>
  </p:cSld>
  <p:clrMapOvr>
    <a:masterClrMapping/>
  </p:clrMapOvr>
  <p:transition spd="slow">
    <p:wheel spokes="1"/>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BDEDD5-F632-4E8E-B147-7C77AEE84969}"/>
              </a:ext>
            </a:extLst>
          </p:cNvPr>
          <p:cNvSpPr>
            <a:spLocks noGrp="1"/>
          </p:cNvSpPr>
          <p:nvPr>
            <p:ph type="title"/>
          </p:nvPr>
        </p:nvSpPr>
        <p:spPr/>
        <p:txBody>
          <a:bodyPr>
            <a:normAutofit/>
          </a:bodyPr>
          <a:lstStyle/>
          <a:p>
            <a:r>
              <a:rPr lang="de-DE" dirty="0"/>
              <a:t>Indikatoren für die Überweisung</a:t>
            </a:r>
          </a:p>
        </p:txBody>
      </p:sp>
      <p:sp>
        <p:nvSpPr>
          <p:cNvPr id="3" name="Inhaltsplatzhalter 2">
            <a:extLst>
              <a:ext uri="{FF2B5EF4-FFF2-40B4-BE49-F238E27FC236}">
                <a16:creationId xmlns:a16="http://schemas.microsoft.com/office/drawing/2014/main" id="{0B1D8043-1EB0-4D35-8E55-24F37223191F}"/>
              </a:ext>
            </a:extLst>
          </p:cNvPr>
          <p:cNvSpPr>
            <a:spLocks noGrp="1"/>
          </p:cNvSpPr>
          <p:nvPr>
            <p:ph idx="1"/>
          </p:nvPr>
        </p:nvSpPr>
        <p:spPr>
          <a:xfrm>
            <a:off x="466025" y="1916833"/>
            <a:ext cx="8229600" cy="4464496"/>
          </a:xfrm>
        </p:spPr>
        <p:txBody>
          <a:bodyPr>
            <a:noAutofit/>
          </a:bodyPr>
          <a:lstStyle/>
          <a:p>
            <a:pPr>
              <a:spcBef>
                <a:spcPts val="0"/>
              </a:spcBef>
              <a:spcAft>
                <a:spcPts val="1200"/>
              </a:spcAft>
            </a:pPr>
            <a:r>
              <a:rPr lang="de-DE" sz="2000" dirty="0"/>
              <a:t>zur Abklärung bei Unsicherheiten in der Diagnose COPD, insbesondere zur differentialdiagnostischen Abgrenzung zum Asthma bronchiale</a:t>
            </a:r>
          </a:p>
          <a:p>
            <a:pPr>
              <a:spcBef>
                <a:spcPts val="0"/>
              </a:spcBef>
              <a:spcAft>
                <a:spcPts val="1200"/>
              </a:spcAft>
            </a:pPr>
            <a:r>
              <a:rPr lang="de-DE" sz="2000" dirty="0"/>
              <a:t>unzureichender Therapieerfolg trotz intensivierter Behandlung</a:t>
            </a:r>
          </a:p>
          <a:p>
            <a:pPr>
              <a:spcBef>
                <a:spcPts val="0"/>
              </a:spcBef>
              <a:spcAft>
                <a:spcPts val="1200"/>
              </a:spcAft>
            </a:pPr>
            <a:r>
              <a:rPr lang="de-DE" sz="2000" dirty="0"/>
              <a:t>vor Initiierung einer Triple-Therapie (LAMA/LABA/ICS) und/oder einer Therapie mit </a:t>
            </a:r>
            <a:r>
              <a:rPr lang="de-DE" sz="2000" dirty="0" err="1"/>
              <a:t>Roflumilast</a:t>
            </a:r>
            <a:r>
              <a:rPr lang="de-DE" sz="2000" dirty="0"/>
              <a:t> als Add on</a:t>
            </a:r>
          </a:p>
          <a:p>
            <a:pPr>
              <a:spcBef>
                <a:spcPts val="0"/>
              </a:spcBef>
              <a:spcAft>
                <a:spcPts val="1200"/>
              </a:spcAft>
            </a:pPr>
            <a:r>
              <a:rPr lang="de-DE" sz="2000" dirty="0"/>
              <a:t>nicht erklärbare Verschlechterung der Lungenfunktion mit zunehmendem Krankheitswert bzw. das Fehlen einer Therapievorstellung die Verschlechterung rückgängig machen zu können</a:t>
            </a:r>
          </a:p>
          <a:p>
            <a:pPr>
              <a:spcBef>
                <a:spcPts val="0"/>
              </a:spcBef>
              <a:spcAft>
                <a:spcPts val="1200"/>
              </a:spcAft>
            </a:pPr>
            <a:r>
              <a:rPr lang="de-DE" sz="2000" dirty="0"/>
              <a:t>vorausgegangene Notfallbehandlung mit bedrohlichem Krankheitszustand</a:t>
            </a:r>
          </a:p>
          <a:p>
            <a:pPr>
              <a:spcBef>
                <a:spcPts val="0"/>
              </a:spcBef>
              <a:spcAft>
                <a:spcPts val="1200"/>
              </a:spcAft>
            </a:pPr>
            <a:r>
              <a:rPr lang="de-DE" sz="2000" dirty="0"/>
              <a:t>Neuauftreten von Begleiterkrankungen, die sich aus der Schwere der Grunderkrankung oder aus der COPD-Behandlung ergeben könnten</a:t>
            </a:r>
          </a:p>
        </p:txBody>
      </p:sp>
    </p:spTree>
    <p:extLst>
      <p:ext uri="{BB962C8B-B14F-4D97-AF65-F5344CB8AC3E}">
        <p14:creationId xmlns:p14="http://schemas.microsoft.com/office/powerpoint/2010/main" val="1800485302"/>
      </p:ext>
    </p:extLst>
  </p:cSld>
  <p:clrMapOvr>
    <a:masterClrMapping/>
  </p:clrMapOvr>
  <p:transition spd="slow">
    <p:wheel spokes="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Anamneseinhalte</a:t>
            </a:r>
          </a:p>
        </p:txBody>
      </p:sp>
      <p:graphicFrame>
        <p:nvGraphicFramePr>
          <p:cNvPr id="9" name="Tabelle 9">
            <a:extLst>
              <a:ext uri="{FF2B5EF4-FFF2-40B4-BE49-F238E27FC236}">
                <a16:creationId xmlns:a16="http://schemas.microsoft.com/office/drawing/2014/main" id="{02085B65-17CC-43F2-BCB6-CB60BD27D254}"/>
              </a:ext>
            </a:extLst>
          </p:cNvPr>
          <p:cNvGraphicFramePr>
            <a:graphicFrameLocks noGrp="1"/>
          </p:cNvGraphicFramePr>
          <p:nvPr>
            <p:extLst>
              <p:ext uri="{D42A27DB-BD31-4B8C-83A1-F6EECF244321}">
                <p14:modId xmlns:p14="http://schemas.microsoft.com/office/powerpoint/2010/main" val="1857502809"/>
              </p:ext>
            </p:extLst>
          </p:nvPr>
        </p:nvGraphicFramePr>
        <p:xfrm>
          <a:off x="0" y="1484600"/>
          <a:ext cx="9144000" cy="5373403"/>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3476404835"/>
                    </a:ext>
                  </a:extLst>
                </a:gridCol>
                <a:gridCol w="4572000">
                  <a:extLst>
                    <a:ext uri="{9D8B030D-6E8A-4147-A177-3AD203B41FA5}">
                      <a16:colId xmlns:a16="http://schemas.microsoft.com/office/drawing/2014/main" val="775377496"/>
                    </a:ext>
                  </a:extLst>
                </a:gridCol>
              </a:tblGrid>
              <a:tr h="1072513">
                <a:tc>
                  <a:txBody>
                    <a:bodyPr/>
                    <a:lstStyle/>
                    <a:p>
                      <a:pPr>
                        <a:lnSpc>
                          <a:spcPct val="100000"/>
                        </a:lnSpc>
                      </a:pPr>
                      <a:r>
                        <a:rPr lang="de-DE" sz="1600" b="0" dirty="0">
                          <a:solidFill>
                            <a:schemeClr val="tx1"/>
                          </a:solidFill>
                        </a:rPr>
                        <a:t>Exposition gegenüber</a:t>
                      </a:r>
                    </a:p>
                    <a:p>
                      <a:pPr marL="285750" indent="-285750">
                        <a:lnSpc>
                          <a:spcPct val="100000"/>
                        </a:lnSpc>
                        <a:buFont typeface="Arial" panose="020B0604020202020204" pitchFamily="34" charset="0"/>
                        <a:buChar char="•"/>
                      </a:pPr>
                      <a:r>
                        <a:rPr lang="de-DE" sz="1600" b="0" dirty="0">
                          <a:solidFill>
                            <a:schemeClr val="tx1"/>
                          </a:solidFill>
                        </a:rPr>
                        <a:t>Tabakrauch (pack-</a:t>
                      </a:r>
                      <a:r>
                        <a:rPr lang="de-DE" sz="1600" b="0" dirty="0" err="1">
                          <a:solidFill>
                            <a:schemeClr val="tx1"/>
                          </a:solidFill>
                        </a:rPr>
                        <a:t>years</a:t>
                      </a:r>
                      <a:r>
                        <a:rPr lang="de-DE" sz="1600" b="0" dirty="0">
                          <a:solidFill>
                            <a:schemeClr val="tx1"/>
                          </a:solidFill>
                        </a:rPr>
                        <a:t>)  </a:t>
                      </a:r>
                    </a:p>
                    <a:p>
                      <a:pPr marL="285750" indent="-285750">
                        <a:lnSpc>
                          <a:spcPct val="100000"/>
                        </a:lnSpc>
                        <a:buFont typeface="Arial" panose="020B0604020202020204" pitchFamily="34" charset="0"/>
                        <a:buChar char="•"/>
                      </a:pPr>
                      <a:r>
                        <a:rPr lang="de-DE" sz="1600" b="0" dirty="0">
                          <a:solidFill>
                            <a:schemeClr val="tx1"/>
                          </a:solidFill>
                        </a:rPr>
                        <a:t>Passivrauch</a:t>
                      </a:r>
                    </a:p>
                    <a:p>
                      <a:pPr marL="285750" indent="-285750">
                        <a:lnSpc>
                          <a:spcPct val="100000"/>
                        </a:lnSpc>
                        <a:buFont typeface="Arial" panose="020B0604020202020204" pitchFamily="34" charset="0"/>
                        <a:buChar char="•"/>
                      </a:pPr>
                      <a:r>
                        <a:rPr lang="de-DE" sz="1600" b="0" dirty="0">
                          <a:solidFill>
                            <a:schemeClr val="tx1"/>
                          </a:solidFill>
                        </a:rPr>
                        <a:t>anderen Risikofaktoren</a:t>
                      </a:r>
                    </a:p>
                  </a:txBody>
                  <a:tcPr marL="360000" anchor="ctr">
                    <a:solidFill>
                      <a:srgbClr val="EBF1F9"/>
                    </a:solidFill>
                  </a:tcPr>
                </a:tc>
                <a:tc>
                  <a:txBody>
                    <a:bodyPr/>
                    <a:lstStyle/>
                    <a:p>
                      <a:pPr marL="285750" indent="-285750">
                        <a:lnSpc>
                          <a:spcPct val="100000"/>
                        </a:lnSpc>
                        <a:buFont typeface="Arial" panose="020B0604020202020204" pitchFamily="34" charset="0"/>
                        <a:buChar char="•"/>
                      </a:pPr>
                      <a:r>
                        <a:rPr lang="de-DE" sz="1600" b="0" dirty="0">
                          <a:solidFill>
                            <a:schemeClr val="tx1"/>
                          </a:solidFill>
                        </a:rPr>
                        <a:t>ausführlichen Fragebogen oder </a:t>
                      </a:r>
                    </a:p>
                    <a:p>
                      <a:pPr marL="285750" indent="-285750">
                        <a:lnSpc>
                          <a:spcPct val="100000"/>
                        </a:lnSpc>
                        <a:buFont typeface="Arial" panose="020B0604020202020204" pitchFamily="34" charset="0"/>
                        <a:buChar char="•"/>
                      </a:pPr>
                      <a:r>
                        <a:rPr lang="de-DE" sz="1600" b="0" dirty="0">
                          <a:solidFill>
                            <a:schemeClr val="tx1"/>
                          </a:solidFill>
                        </a:rPr>
                        <a:t>verkürzte Form:</a:t>
                      </a:r>
                    </a:p>
                    <a:p>
                      <a:pPr marL="271463" lvl="1" indent="0">
                        <a:lnSpc>
                          <a:spcPct val="100000"/>
                        </a:lnSpc>
                        <a:buFont typeface="Wingdings" panose="05000000000000000000" pitchFamily="2" charset="2"/>
                        <a:buNone/>
                      </a:pPr>
                      <a:r>
                        <a:rPr lang="de-DE" sz="1600" b="0" dirty="0">
                          <a:solidFill>
                            <a:schemeClr val="tx1"/>
                          </a:solidFill>
                        </a:rPr>
                        <a:t>Rauchen Sie (noch)? / Seit wann?</a:t>
                      </a:r>
                    </a:p>
                    <a:p>
                      <a:pPr marL="271463" lvl="1" indent="0">
                        <a:lnSpc>
                          <a:spcPct val="100000"/>
                        </a:lnSpc>
                        <a:buFont typeface="Wingdings" panose="05000000000000000000" pitchFamily="2" charset="2"/>
                        <a:buNone/>
                      </a:pPr>
                      <a:r>
                        <a:rPr lang="de-DE" sz="1600" b="0" dirty="0">
                          <a:solidFill>
                            <a:schemeClr val="tx1"/>
                          </a:solidFill>
                        </a:rPr>
                        <a:t>Welche Tabakprodukte? / Wie viele pro Tag?</a:t>
                      </a:r>
                    </a:p>
                  </a:txBody>
                  <a:tcPr marL="360000" anchor="ctr">
                    <a:solidFill>
                      <a:srgbClr val="EBF1F9"/>
                    </a:solidFill>
                  </a:tcPr>
                </a:tc>
                <a:extLst>
                  <a:ext uri="{0D108BD9-81ED-4DB2-BD59-A6C34878D82A}">
                    <a16:rowId xmlns:a16="http://schemas.microsoft.com/office/drawing/2014/main" val="1349250374"/>
                  </a:ext>
                </a:extLst>
              </a:tr>
              <a:tr h="390990">
                <a:tc gridSpan="2">
                  <a:txBody>
                    <a:bodyPr/>
                    <a:lstStyle/>
                    <a:p>
                      <a:pPr>
                        <a:lnSpc>
                          <a:spcPct val="100000"/>
                        </a:lnSpc>
                      </a:pPr>
                      <a:r>
                        <a:rPr lang="de-DE" sz="1600" dirty="0"/>
                        <a:t>Beschwerden (wann bestehen Symptome wie Atemnot, Husten und Auswurf)</a:t>
                      </a:r>
                    </a:p>
                  </a:txBody>
                  <a:tcPr marL="360000" anchor="ctr"/>
                </a:tc>
                <a:tc hMerge="1">
                  <a:txBody>
                    <a:bodyPr/>
                    <a:lstStyle/>
                    <a:p>
                      <a:endParaRPr lang="de-DE" dirty="0"/>
                    </a:p>
                  </a:txBody>
                  <a:tcPr/>
                </a:tc>
                <a:extLst>
                  <a:ext uri="{0D108BD9-81ED-4DB2-BD59-A6C34878D82A}">
                    <a16:rowId xmlns:a16="http://schemas.microsoft.com/office/drawing/2014/main" val="4130634098"/>
                  </a:ext>
                </a:extLst>
              </a:tr>
              <a:tr h="39099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b="0" i="0" u="none" strike="noStrike" kern="1200" baseline="0" dirty="0">
                          <a:solidFill>
                            <a:schemeClr val="dk1"/>
                          </a:solidFill>
                          <a:latin typeface="+mn-lt"/>
                          <a:ea typeface="+mn-ea"/>
                          <a:cs typeface="+mn-cs"/>
                        </a:rPr>
                        <a:t>Häufigkeit von Exazerbationen mit und ohne Krankenhausaufenthalt</a:t>
                      </a:r>
                    </a:p>
                  </a:txBody>
                  <a:tcPr marL="360000" anchor="ctr">
                    <a:solidFill>
                      <a:srgbClr val="EBF1F9"/>
                    </a:solidFill>
                  </a:tcPr>
                </a:tc>
                <a:tc hMerge="1">
                  <a:txBody>
                    <a:bodyPr/>
                    <a:lstStyle/>
                    <a:p>
                      <a:endParaRPr lang="de-DE"/>
                    </a:p>
                  </a:txBody>
                  <a:tcPr/>
                </a:tc>
                <a:extLst>
                  <a:ext uri="{0D108BD9-81ED-4DB2-BD59-A6C34878D82A}">
                    <a16:rowId xmlns:a16="http://schemas.microsoft.com/office/drawing/2014/main" val="2181461059"/>
                  </a:ext>
                </a:extLst>
              </a:tr>
              <a:tr h="390990">
                <a:tc gridSpan="2">
                  <a:txBody>
                    <a:bodyPr/>
                    <a:lstStyle/>
                    <a:p>
                      <a:pPr>
                        <a:lnSpc>
                          <a:spcPct val="100000"/>
                        </a:lnSpc>
                      </a:pPr>
                      <a:r>
                        <a:rPr lang="de-DE" sz="1600" dirty="0"/>
                        <a:t>Arbeitsanamnese, einschließlich Schadstoffexpositionen</a:t>
                      </a:r>
                    </a:p>
                  </a:txBody>
                  <a:tcPr marL="360000" anchor="ctr"/>
                </a:tc>
                <a:tc hMerge="1">
                  <a:txBody>
                    <a:bodyPr/>
                    <a:lstStyle/>
                    <a:p>
                      <a:endParaRPr lang="de-DE"/>
                    </a:p>
                  </a:txBody>
                  <a:tcPr/>
                </a:tc>
                <a:extLst>
                  <a:ext uri="{0D108BD9-81ED-4DB2-BD59-A6C34878D82A}">
                    <a16:rowId xmlns:a16="http://schemas.microsoft.com/office/drawing/2014/main" val="1744796491"/>
                  </a:ext>
                </a:extLst>
              </a:tr>
              <a:tr h="390990">
                <a:tc gridSpan="2">
                  <a:txBody>
                    <a:bodyPr/>
                    <a:lstStyle/>
                    <a:p>
                      <a:pPr>
                        <a:lnSpc>
                          <a:spcPct val="100000"/>
                        </a:lnSpc>
                      </a:pPr>
                      <a:r>
                        <a:rPr lang="de-DE" sz="1600" dirty="0"/>
                        <a:t>Lungenkrankheiten in </a:t>
                      </a:r>
                      <a:r>
                        <a:rPr lang="de-DE" sz="1600" dirty="0">
                          <a:solidFill>
                            <a:schemeClr val="tx1"/>
                          </a:solidFill>
                        </a:rPr>
                        <a:t>der Familie (inklusive Suchtanamnese)</a:t>
                      </a:r>
                    </a:p>
                  </a:txBody>
                  <a:tcPr marL="360000" anchor="ctr">
                    <a:solidFill>
                      <a:srgbClr val="EBF1F9"/>
                    </a:solidFill>
                  </a:tcPr>
                </a:tc>
                <a:tc hMerge="1">
                  <a:txBody>
                    <a:bodyPr/>
                    <a:lstStyle/>
                    <a:p>
                      <a:endParaRPr lang="de-DE"/>
                    </a:p>
                  </a:txBody>
                  <a:tcPr/>
                </a:tc>
                <a:extLst>
                  <a:ext uri="{0D108BD9-81ED-4DB2-BD59-A6C34878D82A}">
                    <a16:rowId xmlns:a16="http://schemas.microsoft.com/office/drawing/2014/main" val="3459332659"/>
                  </a:ext>
                </a:extLst>
              </a:tr>
              <a:tr h="390990">
                <a:tc gridSpan="2">
                  <a:txBody>
                    <a:bodyPr/>
                    <a:lstStyle/>
                    <a:p>
                      <a:pPr>
                        <a:lnSpc>
                          <a:spcPct val="100000"/>
                        </a:lnSpc>
                      </a:pPr>
                      <a:r>
                        <a:rPr lang="de-DE" sz="1600" dirty="0"/>
                        <a:t>Frühgeborene</a:t>
                      </a:r>
                    </a:p>
                  </a:txBody>
                  <a:tcPr marL="360000" anchor="ctr"/>
                </a:tc>
                <a:tc hMerge="1">
                  <a:txBody>
                    <a:bodyPr/>
                    <a:lstStyle/>
                    <a:p>
                      <a:endParaRPr lang="de-DE"/>
                    </a:p>
                  </a:txBody>
                  <a:tcPr/>
                </a:tc>
                <a:extLst>
                  <a:ext uri="{0D108BD9-81ED-4DB2-BD59-A6C34878D82A}">
                    <a16:rowId xmlns:a16="http://schemas.microsoft.com/office/drawing/2014/main" val="405306267"/>
                  </a:ext>
                </a:extLst>
              </a:tr>
              <a:tr h="390990">
                <a:tc gridSpan="2">
                  <a:txBody>
                    <a:bodyPr/>
                    <a:lstStyle/>
                    <a:p>
                      <a:pPr>
                        <a:lnSpc>
                          <a:spcPct val="100000"/>
                        </a:lnSpc>
                      </a:pPr>
                      <a:r>
                        <a:rPr lang="de-DE" sz="1600" dirty="0"/>
                        <a:t>Infekte in der Kindheit</a:t>
                      </a:r>
                    </a:p>
                  </a:txBody>
                  <a:tcPr marL="360000" anchor="ctr">
                    <a:solidFill>
                      <a:srgbClr val="EBF1F9"/>
                    </a:solidFill>
                  </a:tcPr>
                </a:tc>
                <a:tc hMerge="1">
                  <a:txBody>
                    <a:bodyPr/>
                    <a:lstStyle/>
                    <a:p>
                      <a:endParaRPr lang="de-DE"/>
                    </a:p>
                  </a:txBody>
                  <a:tcPr/>
                </a:tc>
                <a:extLst>
                  <a:ext uri="{0D108BD9-81ED-4DB2-BD59-A6C34878D82A}">
                    <a16:rowId xmlns:a16="http://schemas.microsoft.com/office/drawing/2014/main" val="1383551216"/>
                  </a:ext>
                </a:extLst>
              </a:tr>
              <a:tr h="390990">
                <a:tc gridSpan="2">
                  <a:txBody>
                    <a:bodyPr/>
                    <a:lstStyle/>
                    <a:p>
                      <a:pPr>
                        <a:lnSpc>
                          <a:spcPct val="100000"/>
                        </a:lnSpc>
                      </a:pPr>
                      <a:r>
                        <a:rPr lang="de-DE" sz="1600" dirty="0"/>
                        <a:t>Angaben über Asthma, Allergien, und andere Lungen- sowie HNO-Erkrankungen</a:t>
                      </a:r>
                    </a:p>
                  </a:txBody>
                  <a:tcPr marL="360000" anchor="ctr"/>
                </a:tc>
                <a:tc hMerge="1">
                  <a:txBody>
                    <a:bodyPr/>
                    <a:lstStyle/>
                    <a:p>
                      <a:endParaRPr lang="de-DE"/>
                    </a:p>
                  </a:txBody>
                  <a:tcPr/>
                </a:tc>
                <a:extLst>
                  <a:ext uri="{0D108BD9-81ED-4DB2-BD59-A6C34878D82A}">
                    <a16:rowId xmlns:a16="http://schemas.microsoft.com/office/drawing/2014/main" val="2680853493"/>
                  </a:ext>
                </a:extLst>
              </a:tr>
              <a:tr h="390990">
                <a:tc gridSpan="2">
                  <a:txBody>
                    <a:bodyPr/>
                    <a:lstStyle/>
                    <a:p>
                      <a:pPr>
                        <a:lnSpc>
                          <a:spcPct val="100000"/>
                        </a:lnSpc>
                      </a:pPr>
                      <a:r>
                        <a:rPr lang="de-DE" sz="1600" dirty="0"/>
                        <a:t>Komorbiditäten</a:t>
                      </a:r>
                    </a:p>
                  </a:txBody>
                  <a:tcPr marL="360000" anchor="ctr">
                    <a:solidFill>
                      <a:srgbClr val="EBF1F9"/>
                    </a:solidFill>
                  </a:tcPr>
                </a:tc>
                <a:tc hMerge="1">
                  <a:txBody>
                    <a:bodyPr/>
                    <a:lstStyle/>
                    <a:p>
                      <a:endParaRPr lang="de-DE"/>
                    </a:p>
                  </a:txBody>
                  <a:tcPr/>
                </a:tc>
                <a:extLst>
                  <a:ext uri="{0D108BD9-81ED-4DB2-BD59-A6C34878D82A}">
                    <a16:rowId xmlns:a16="http://schemas.microsoft.com/office/drawing/2014/main" val="1981270702"/>
                  </a:ext>
                </a:extLst>
              </a:tr>
              <a:tr h="390990">
                <a:tc gridSpan="2">
                  <a:txBody>
                    <a:bodyPr/>
                    <a:lstStyle/>
                    <a:p>
                      <a:pPr>
                        <a:lnSpc>
                          <a:spcPct val="100000"/>
                        </a:lnSpc>
                      </a:pPr>
                      <a:r>
                        <a:rPr lang="de-DE" sz="1600" dirty="0"/>
                        <a:t>B-Symptomatik (Fieber, Nachtschweiß, Gewichtsverlust)</a:t>
                      </a:r>
                    </a:p>
                  </a:txBody>
                  <a:tcPr marL="360000" anchor="ctr"/>
                </a:tc>
                <a:tc hMerge="1">
                  <a:txBody>
                    <a:bodyPr/>
                    <a:lstStyle/>
                    <a:p>
                      <a:endParaRPr lang="de-DE"/>
                    </a:p>
                  </a:txBody>
                  <a:tcPr/>
                </a:tc>
                <a:extLst>
                  <a:ext uri="{0D108BD9-81ED-4DB2-BD59-A6C34878D82A}">
                    <a16:rowId xmlns:a16="http://schemas.microsoft.com/office/drawing/2014/main" val="2854173098"/>
                  </a:ext>
                </a:extLst>
              </a:tr>
              <a:tr h="390990">
                <a:tc gridSpan="2">
                  <a:txBody>
                    <a:bodyPr/>
                    <a:lstStyle/>
                    <a:p>
                      <a:pPr>
                        <a:lnSpc>
                          <a:spcPct val="100000"/>
                        </a:lnSpc>
                      </a:pPr>
                      <a:r>
                        <a:rPr lang="de-DE" sz="1600" dirty="0"/>
                        <a:t>Gegenwärtige Medikation</a:t>
                      </a:r>
                    </a:p>
                  </a:txBody>
                  <a:tcPr marL="360000" anchor="ctr">
                    <a:solidFill>
                      <a:srgbClr val="EBF1F9"/>
                    </a:solidFill>
                  </a:tcPr>
                </a:tc>
                <a:tc hMerge="1">
                  <a:txBody>
                    <a:bodyPr/>
                    <a:lstStyle/>
                    <a:p>
                      <a:endParaRPr lang="de-DE"/>
                    </a:p>
                  </a:txBody>
                  <a:tcPr/>
                </a:tc>
                <a:extLst>
                  <a:ext uri="{0D108BD9-81ED-4DB2-BD59-A6C34878D82A}">
                    <a16:rowId xmlns:a16="http://schemas.microsoft.com/office/drawing/2014/main" val="3441673030"/>
                  </a:ext>
                </a:extLst>
              </a:tr>
              <a:tr h="390990">
                <a:tc gridSpan="2">
                  <a:txBody>
                    <a:bodyPr/>
                    <a:lstStyle/>
                    <a:p>
                      <a:pPr>
                        <a:lnSpc>
                          <a:spcPct val="100000"/>
                        </a:lnSpc>
                      </a:pPr>
                      <a:r>
                        <a:rPr lang="de-DE" sz="1600" dirty="0"/>
                        <a:t>körperliche Aktivität</a:t>
                      </a:r>
                    </a:p>
                  </a:txBody>
                  <a:tcPr marL="360000" anchor="ctr"/>
                </a:tc>
                <a:tc hMerge="1">
                  <a:txBody>
                    <a:bodyPr/>
                    <a:lstStyle/>
                    <a:p>
                      <a:endParaRPr lang="de-DE"/>
                    </a:p>
                  </a:txBody>
                  <a:tcPr/>
                </a:tc>
                <a:extLst>
                  <a:ext uri="{0D108BD9-81ED-4DB2-BD59-A6C34878D82A}">
                    <a16:rowId xmlns:a16="http://schemas.microsoft.com/office/drawing/2014/main" val="2521861981"/>
                  </a:ext>
                </a:extLst>
              </a:tr>
            </a:tbl>
          </a:graphicData>
        </a:graphic>
      </p:graphicFrame>
    </p:spTree>
    <p:extLst>
      <p:ext uri="{BB962C8B-B14F-4D97-AF65-F5344CB8AC3E}">
        <p14:creationId xmlns:p14="http://schemas.microsoft.com/office/powerpoint/2010/main" val="49589070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AD0F67-1133-4EB4-B6EE-6326A4F5464E}"/>
              </a:ext>
            </a:extLst>
          </p:cNvPr>
          <p:cNvSpPr>
            <a:spLocks noGrp="1"/>
          </p:cNvSpPr>
          <p:nvPr>
            <p:ph type="title"/>
          </p:nvPr>
        </p:nvSpPr>
        <p:spPr/>
        <p:txBody>
          <a:bodyPr/>
          <a:lstStyle/>
          <a:p>
            <a:r>
              <a:rPr lang="de-DE" dirty="0"/>
              <a:t>Indikatoren für die Überweisung</a:t>
            </a:r>
          </a:p>
        </p:txBody>
      </p:sp>
      <p:sp>
        <p:nvSpPr>
          <p:cNvPr id="3" name="Inhaltsplatzhalter 2">
            <a:extLst>
              <a:ext uri="{FF2B5EF4-FFF2-40B4-BE49-F238E27FC236}">
                <a16:creationId xmlns:a16="http://schemas.microsoft.com/office/drawing/2014/main" id="{8DF24352-6E07-42D7-9B3F-CF33CE6EEDBA}"/>
              </a:ext>
            </a:extLst>
          </p:cNvPr>
          <p:cNvSpPr>
            <a:spLocks noGrp="1"/>
          </p:cNvSpPr>
          <p:nvPr>
            <p:ph idx="1"/>
          </p:nvPr>
        </p:nvSpPr>
        <p:spPr>
          <a:xfrm>
            <a:off x="395536" y="1772816"/>
            <a:ext cx="8229600" cy="4525963"/>
          </a:xfrm>
        </p:spPr>
        <p:txBody>
          <a:bodyPr>
            <a:normAutofit fontScale="77500" lnSpcReduction="20000"/>
          </a:bodyPr>
          <a:lstStyle/>
          <a:p>
            <a:pPr>
              <a:lnSpc>
                <a:spcPct val="120000"/>
              </a:lnSpc>
              <a:spcBef>
                <a:spcPts val="0"/>
              </a:spcBef>
              <a:spcAft>
                <a:spcPts val="1200"/>
              </a:spcAft>
            </a:pPr>
            <a:r>
              <a:rPr lang="de-DE" sz="2700" dirty="0"/>
              <a:t>Neuauftreten einer respiratorischen Insuffizienz bzw. Verschlechterung dieser um etwa 15 bis 25 % vom Ausgangswert</a:t>
            </a:r>
          </a:p>
          <a:p>
            <a:pPr>
              <a:lnSpc>
                <a:spcPct val="120000"/>
              </a:lnSpc>
              <a:spcBef>
                <a:spcPts val="0"/>
              </a:spcBef>
              <a:spcAft>
                <a:spcPts val="1200"/>
              </a:spcAft>
            </a:pPr>
            <a:r>
              <a:rPr lang="de-DE" sz="2700" dirty="0"/>
              <a:t>Verdacht auf eine berufsbedingte COPD</a:t>
            </a:r>
          </a:p>
          <a:p>
            <a:pPr>
              <a:lnSpc>
                <a:spcPct val="120000"/>
              </a:lnSpc>
              <a:spcBef>
                <a:spcPts val="0"/>
              </a:spcBef>
              <a:spcAft>
                <a:spcPts val="1200"/>
              </a:spcAft>
            </a:pPr>
            <a:r>
              <a:rPr lang="de-DE" sz="2700" dirty="0"/>
              <a:t>Patient*innen, die weiterhin rauchen – zumindest einmal im Krankheitsfall</a:t>
            </a:r>
          </a:p>
          <a:p>
            <a:pPr>
              <a:lnSpc>
                <a:spcPct val="120000"/>
              </a:lnSpc>
              <a:spcBef>
                <a:spcPts val="0"/>
              </a:spcBef>
              <a:spcAft>
                <a:spcPts val="1200"/>
              </a:spcAft>
            </a:pPr>
            <a:r>
              <a:rPr lang="de-DE" sz="2700" dirty="0"/>
              <a:t>Patient*innen, die eine systemische Corticosteroid-Therapie erhalten</a:t>
            </a:r>
          </a:p>
          <a:p>
            <a:pPr>
              <a:lnSpc>
                <a:spcPct val="120000"/>
              </a:lnSpc>
              <a:spcBef>
                <a:spcPts val="0"/>
              </a:spcBef>
              <a:spcAft>
                <a:spcPts val="1200"/>
              </a:spcAft>
            </a:pPr>
            <a:r>
              <a:rPr lang="de-DE" sz="2700" dirty="0"/>
              <a:t>Prüfung der Indikation und Verlaufskontrolle einer Langzeit-Sauerstofftherapie oder einer nicht-invasiven Beatmung</a:t>
            </a:r>
          </a:p>
          <a:p>
            <a:pPr>
              <a:lnSpc>
                <a:spcPct val="120000"/>
              </a:lnSpc>
              <a:spcBef>
                <a:spcPts val="0"/>
              </a:spcBef>
              <a:spcAft>
                <a:spcPts val="1200"/>
              </a:spcAft>
            </a:pPr>
            <a:r>
              <a:rPr lang="de-DE" sz="2700" dirty="0"/>
              <a:t>Prüfung der Indikation und Verlaufskontrolle einer Volumenreduktion</a:t>
            </a:r>
          </a:p>
          <a:p>
            <a:pPr>
              <a:lnSpc>
                <a:spcPct val="120000"/>
              </a:lnSpc>
              <a:spcBef>
                <a:spcPts val="0"/>
              </a:spcBef>
              <a:spcAft>
                <a:spcPts val="1200"/>
              </a:spcAft>
            </a:pPr>
            <a:r>
              <a:rPr lang="de-DE" sz="2700" dirty="0"/>
              <a:t>Wunsch der Patient*innen</a:t>
            </a:r>
          </a:p>
          <a:p>
            <a:pPr marL="0" indent="0">
              <a:buNone/>
            </a:pPr>
            <a:endParaRPr lang="de-DE" dirty="0"/>
          </a:p>
        </p:txBody>
      </p:sp>
    </p:spTree>
    <p:extLst>
      <p:ext uri="{BB962C8B-B14F-4D97-AF65-F5344CB8AC3E}">
        <p14:creationId xmlns:p14="http://schemas.microsoft.com/office/powerpoint/2010/main" val="1978370051"/>
      </p:ext>
    </p:extLst>
  </p:cSld>
  <p:clrMapOvr>
    <a:masterClrMapping/>
  </p:clrMapOvr>
  <p:transition spd="slow">
    <p:wheel spokes="1"/>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5F17FC-26C1-4469-BB57-939112E64A20}"/>
              </a:ext>
            </a:extLst>
          </p:cNvPr>
          <p:cNvSpPr>
            <a:spLocks noGrp="1"/>
          </p:cNvSpPr>
          <p:nvPr>
            <p:ph type="title"/>
          </p:nvPr>
        </p:nvSpPr>
        <p:spPr/>
        <p:txBody>
          <a:bodyPr/>
          <a:lstStyle/>
          <a:p>
            <a:r>
              <a:rPr lang="de-DE" dirty="0"/>
              <a:t>Überweisung / Kooperationen</a:t>
            </a:r>
          </a:p>
        </p:txBody>
      </p:sp>
      <p:sp>
        <p:nvSpPr>
          <p:cNvPr id="3" name="Inhaltsplatzhalter 2">
            <a:extLst>
              <a:ext uri="{FF2B5EF4-FFF2-40B4-BE49-F238E27FC236}">
                <a16:creationId xmlns:a16="http://schemas.microsoft.com/office/drawing/2014/main" id="{0AFA988E-5051-4927-B8A9-6D7BA52A33BD}"/>
              </a:ext>
            </a:extLst>
          </p:cNvPr>
          <p:cNvSpPr>
            <a:spLocks noGrp="1"/>
          </p:cNvSpPr>
          <p:nvPr>
            <p:ph idx="1"/>
          </p:nvPr>
        </p:nvSpPr>
        <p:spPr>
          <a:xfrm>
            <a:off x="251520" y="2030400"/>
            <a:ext cx="8435280" cy="4525963"/>
          </a:xfrm>
        </p:spPr>
        <p:txBody>
          <a:bodyPr>
            <a:normAutofit/>
          </a:bodyPr>
          <a:lstStyle/>
          <a:p>
            <a:r>
              <a:rPr lang="de-DE" sz="2800" dirty="0"/>
              <a:t>Besteht der Verdacht auf Begleiterkrankungen, die die Symptomkontrolle negativ beeinflussen, sollte die Indikation zur Überweisung zu einem spezialisierten Fachgebiet geprüft werden.</a:t>
            </a:r>
          </a:p>
          <a:p>
            <a:r>
              <a:rPr lang="de-DE" sz="2800" b="0" i="0" u="none" strike="noStrike" baseline="0" dirty="0">
                <a:solidFill>
                  <a:srgbClr val="000000"/>
                </a:solidFill>
              </a:rPr>
              <a:t>Pflegekräfte und andere Gesundheitsberufe, die an der Betreuung von Patient*innen mit COPD beteiligt sind, sollen aktiv auch in die Versorgungsplanung eingebunden werden. 	</a:t>
            </a:r>
          </a:p>
          <a:p>
            <a:pPr marL="0" indent="0">
              <a:buNone/>
            </a:pPr>
            <a:endParaRPr lang="de-DE" sz="2800" dirty="0"/>
          </a:p>
        </p:txBody>
      </p:sp>
    </p:spTree>
    <p:extLst>
      <p:ext uri="{BB962C8B-B14F-4D97-AF65-F5344CB8AC3E}">
        <p14:creationId xmlns:p14="http://schemas.microsoft.com/office/powerpoint/2010/main" val="3249790007"/>
      </p:ext>
    </p:extLst>
  </p:cSld>
  <p:clrMapOvr>
    <a:masterClrMapping/>
  </p:clrMapOvr>
  <p:transition spd="slow">
    <p:wheel spokes="1"/>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7E56C4-8CDD-4DB4-A23E-43CB3EADF97B}"/>
              </a:ext>
            </a:extLst>
          </p:cNvPr>
          <p:cNvSpPr>
            <a:spLocks noGrp="1"/>
          </p:cNvSpPr>
          <p:nvPr>
            <p:ph type="title"/>
          </p:nvPr>
        </p:nvSpPr>
        <p:spPr/>
        <p:txBody>
          <a:bodyPr/>
          <a:lstStyle/>
          <a:p>
            <a:r>
              <a:rPr lang="de-DE" dirty="0"/>
              <a:t>Kooperation mit Apotheker*innen</a:t>
            </a:r>
          </a:p>
        </p:txBody>
      </p:sp>
      <p:sp>
        <p:nvSpPr>
          <p:cNvPr id="3" name="Inhaltsplatzhalter 2">
            <a:extLst>
              <a:ext uri="{FF2B5EF4-FFF2-40B4-BE49-F238E27FC236}">
                <a16:creationId xmlns:a16="http://schemas.microsoft.com/office/drawing/2014/main" id="{01454B8E-F026-4A87-AC2B-A23866E98A5A}"/>
              </a:ext>
            </a:extLst>
          </p:cNvPr>
          <p:cNvSpPr>
            <a:spLocks noGrp="1"/>
          </p:cNvSpPr>
          <p:nvPr>
            <p:ph idx="1"/>
          </p:nvPr>
        </p:nvSpPr>
        <p:spPr>
          <a:xfrm>
            <a:off x="457200" y="1844824"/>
            <a:ext cx="8229600" cy="4525963"/>
          </a:xfrm>
        </p:spPr>
        <p:txBody>
          <a:bodyPr>
            <a:normAutofit/>
          </a:bodyPr>
          <a:lstStyle/>
          <a:p>
            <a:pPr>
              <a:spcBef>
                <a:spcPts val="0"/>
              </a:spcBef>
              <a:spcAft>
                <a:spcPts val="1200"/>
              </a:spcAft>
            </a:pPr>
            <a:r>
              <a:rPr lang="de-DE" sz="1900" b="0" i="0" u="none" strike="noStrike" baseline="0" dirty="0">
                <a:solidFill>
                  <a:srgbClr val="000000"/>
                </a:solidFill>
              </a:rPr>
              <a:t>Der Arzt oder die Ärztin soll gemeinsam mit den Patient*innen über das Inhalationssystem entscheiden. Um sicherzugehen, dass die Patientin oder der Patient das indizierte System erhält, soll bei „</a:t>
            </a:r>
            <a:r>
              <a:rPr lang="de-DE" sz="1900" b="0" i="0" u="none" strike="noStrike" baseline="0" dirty="0" err="1">
                <a:solidFill>
                  <a:srgbClr val="000000"/>
                </a:solidFill>
              </a:rPr>
              <a:t>aut</a:t>
            </a:r>
            <a:r>
              <a:rPr lang="de-DE" sz="1900" b="0" i="0" u="none" strike="noStrike" baseline="0" dirty="0">
                <a:solidFill>
                  <a:srgbClr val="000000"/>
                </a:solidFill>
              </a:rPr>
              <a:t>-idem“ ein Kreuz gesetzt werden. </a:t>
            </a:r>
          </a:p>
          <a:p>
            <a:pPr>
              <a:spcBef>
                <a:spcPts val="0"/>
              </a:spcBef>
              <a:spcAft>
                <a:spcPts val="1200"/>
              </a:spcAft>
            </a:pPr>
            <a:r>
              <a:rPr lang="de-DE" sz="1900" b="0" i="0" u="none" strike="noStrike" baseline="0" dirty="0">
                <a:solidFill>
                  <a:srgbClr val="000000"/>
                </a:solidFill>
              </a:rPr>
              <a:t>Wurde das „</a:t>
            </a:r>
            <a:r>
              <a:rPr lang="de-DE" sz="1900" b="0" i="0" u="none" strike="noStrike" baseline="0" dirty="0" err="1">
                <a:solidFill>
                  <a:srgbClr val="000000"/>
                </a:solidFill>
              </a:rPr>
              <a:t>aut</a:t>
            </a:r>
            <a:r>
              <a:rPr lang="de-DE" sz="1900" b="0" i="0" u="none" strike="noStrike" baseline="0" dirty="0">
                <a:solidFill>
                  <a:srgbClr val="000000"/>
                </a:solidFill>
              </a:rPr>
              <a:t>-idem“-Kreuz nicht gesetzt und sieht der Rabattvertrag einen Wechsel des Inhalationssystems vor, sollen Apotheker*innen pharmazeutische Bedenken im Sinne des Rahmenvertrages erwägen. 	</a:t>
            </a:r>
          </a:p>
          <a:p>
            <a:pPr>
              <a:spcBef>
                <a:spcPts val="0"/>
              </a:spcBef>
              <a:spcAft>
                <a:spcPts val="1200"/>
              </a:spcAft>
            </a:pPr>
            <a:r>
              <a:rPr lang="de-DE" sz="1900" b="0" i="0" u="none" strike="noStrike" baseline="0" dirty="0">
                <a:solidFill>
                  <a:srgbClr val="000000"/>
                </a:solidFill>
              </a:rPr>
              <a:t>Bei einem nicht ärztlich intendierten Wechsel des Inhalationssystems (Rabattverträge) soll der Apotheker*innen die Patient*innen in die korrekte Arzneimittelanwendung und Inhalationstechnik einweisen. 	</a:t>
            </a:r>
          </a:p>
          <a:p>
            <a:pPr>
              <a:spcBef>
                <a:spcPts val="0"/>
              </a:spcBef>
              <a:spcAft>
                <a:spcPts val="1200"/>
              </a:spcAft>
            </a:pPr>
            <a:r>
              <a:rPr lang="de-DE" sz="1900" b="0" i="0" u="none" strike="noStrike" baseline="0" dirty="0">
                <a:solidFill>
                  <a:srgbClr val="000000"/>
                </a:solidFill>
              </a:rPr>
              <a:t>Apotheker*innen sollen bei der Abgabe von Medikamenten auf arzneimittelbezogene Probleme achten und Patient*innen bei Verdacht an den behandelnden Arzt oder die behandelnde Ärztin verweisen. 	</a:t>
            </a:r>
          </a:p>
          <a:p>
            <a:endParaRPr lang="de-DE" sz="1800" b="0" i="0" u="none" strike="noStrike" baseline="0" dirty="0">
              <a:solidFill>
                <a:srgbClr val="000000"/>
              </a:solidFill>
              <a:latin typeface="Arial" panose="020B0604020202020204" pitchFamily="34" charset="0"/>
            </a:endParaRPr>
          </a:p>
          <a:p>
            <a:endParaRPr lang="de-DE" dirty="0"/>
          </a:p>
        </p:txBody>
      </p:sp>
    </p:spTree>
    <p:extLst>
      <p:ext uri="{BB962C8B-B14F-4D97-AF65-F5344CB8AC3E}">
        <p14:creationId xmlns:p14="http://schemas.microsoft.com/office/powerpoint/2010/main" val="524246702"/>
      </p:ext>
    </p:extLst>
  </p:cSld>
  <p:clrMapOvr>
    <a:masterClrMapping/>
  </p:clrMapOvr>
  <p:transition spd="slow">
    <p:wheel spokes="1"/>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01E296-E0EC-4885-91A4-0E8FBF77789E}"/>
              </a:ext>
            </a:extLst>
          </p:cNvPr>
          <p:cNvSpPr>
            <a:spLocks noGrp="1"/>
          </p:cNvSpPr>
          <p:nvPr>
            <p:ph type="title"/>
          </p:nvPr>
        </p:nvSpPr>
        <p:spPr/>
        <p:txBody>
          <a:bodyPr/>
          <a:lstStyle/>
          <a:p>
            <a:r>
              <a:rPr lang="de-DE" dirty="0"/>
              <a:t>Einweisung in ein Krankenhaus bei</a:t>
            </a:r>
          </a:p>
        </p:txBody>
      </p:sp>
      <p:sp>
        <p:nvSpPr>
          <p:cNvPr id="3" name="Inhaltsplatzhalter 2">
            <a:extLst>
              <a:ext uri="{FF2B5EF4-FFF2-40B4-BE49-F238E27FC236}">
                <a16:creationId xmlns:a16="http://schemas.microsoft.com/office/drawing/2014/main" id="{3BF5D815-F5C8-4FDA-B0D3-AD8191632A44}"/>
              </a:ext>
            </a:extLst>
          </p:cNvPr>
          <p:cNvSpPr>
            <a:spLocks noGrp="1"/>
          </p:cNvSpPr>
          <p:nvPr>
            <p:ph idx="1"/>
          </p:nvPr>
        </p:nvSpPr>
        <p:spPr/>
        <p:txBody>
          <a:bodyPr>
            <a:normAutofit/>
          </a:bodyPr>
          <a:lstStyle/>
          <a:p>
            <a:pPr>
              <a:spcBef>
                <a:spcPts val="0"/>
              </a:spcBef>
              <a:spcAft>
                <a:spcPts val="1800"/>
              </a:spcAft>
            </a:pPr>
            <a:r>
              <a:rPr lang="de-DE" sz="2600" dirty="0"/>
              <a:t>Verdacht auf lebensbedrohliche Exazerbation</a:t>
            </a:r>
          </a:p>
          <a:p>
            <a:pPr>
              <a:spcBef>
                <a:spcPts val="0"/>
              </a:spcBef>
              <a:spcAft>
                <a:spcPts val="1800"/>
              </a:spcAft>
            </a:pPr>
            <a:r>
              <a:rPr lang="de-DE" sz="2600" dirty="0"/>
              <a:t>schwerer, trotz initialer Behandlung persistierender oder schnell progredienter Verschlechterung</a:t>
            </a:r>
          </a:p>
          <a:p>
            <a:pPr>
              <a:spcBef>
                <a:spcPts val="0"/>
              </a:spcBef>
              <a:spcAft>
                <a:spcPts val="1800"/>
              </a:spcAft>
            </a:pPr>
            <a:r>
              <a:rPr lang="de-DE" sz="2600" dirty="0"/>
              <a:t>schwerer pulmonale Infektion;</a:t>
            </a:r>
          </a:p>
          <a:p>
            <a:pPr>
              <a:spcBef>
                <a:spcPts val="0"/>
              </a:spcBef>
              <a:spcAft>
                <a:spcPts val="1800"/>
              </a:spcAft>
            </a:pPr>
            <a:r>
              <a:rPr lang="de-DE" sz="2600" dirty="0"/>
              <a:t>Einstellung auf intermittierende häusliche Beatmung.</a:t>
            </a:r>
          </a:p>
        </p:txBody>
      </p:sp>
    </p:spTree>
    <p:extLst>
      <p:ext uri="{BB962C8B-B14F-4D97-AF65-F5344CB8AC3E}">
        <p14:creationId xmlns:p14="http://schemas.microsoft.com/office/powerpoint/2010/main" val="5154701"/>
      </p:ext>
    </p:extLst>
  </p:cSld>
  <p:clrMapOvr>
    <a:masterClrMapping/>
  </p:clrMapOvr>
  <p:transition spd="slow">
    <p:wheel spokes="1"/>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E5AF5A-9630-411A-B274-81C2C30F31F6}"/>
              </a:ext>
            </a:extLst>
          </p:cNvPr>
          <p:cNvSpPr>
            <a:spLocks noGrp="1"/>
          </p:cNvSpPr>
          <p:nvPr>
            <p:ph type="title"/>
          </p:nvPr>
        </p:nvSpPr>
        <p:spPr/>
        <p:txBody>
          <a:bodyPr/>
          <a:lstStyle/>
          <a:p>
            <a:r>
              <a:rPr lang="de-DE" dirty="0" err="1"/>
              <a:t>Entlassmanagement</a:t>
            </a:r>
            <a:endParaRPr lang="de-DE" dirty="0"/>
          </a:p>
        </p:txBody>
      </p:sp>
      <p:sp>
        <p:nvSpPr>
          <p:cNvPr id="3" name="Inhaltsplatzhalter 2">
            <a:extLst>
              <a:ext uri="{FF2B5EF4-FFF2-40B4-BE49-F238E27FC236}">
                <a16:creationId xmlns:a16="http://schemas.microsoft.com/office/drawing/2014/main" id="{9B88728E-371F-42DC-81DA-3F5DDF34A230}"/>
              </a:ext>
            </a:extLst>
          </p:cNvPr>
          <p:cNvSpPr>
            <a:spLocks noGrp="1"/>
          </p:cNvSpPr>
          <p:nvPr>
            <p:ph idx="1"/>
          </p:nvPr>
        </p:nvSpPr>
        <p:spPr/>
        <p:txBody>
          <a:bodyPr>
            <a:normAutofit/>
          </a:bodyPr>
          <a:lstStyle/>
          <a:p>
            <a:pPr>
              <a:spcBef>
                <a:spcPts val="0"/>
              </a:spcBef>
              <a:spcAft>
                <a:spcPts val="1200"/>
              </a:spcAft>
            </a:pPr>
            <a:r>
              <a:rPr lang="de-DE" sz="2000" dirty="0"/>
              <a:t>Bei Entlassung nach akutstationärer Behandlung sollen die verantwortlichen </a:t>
            </a:r>
            <a:r>
              <a:rPr lang="de-DE" sz="2000" dirty="0" err="1"/>
              <a:t>Krankenhausärzt</a:t>
            </a:r>
            <a:r>
              <a:rPr lang="de-DE" sz="2000" dirty="0"/>
              <a:t>*innen prüfen, ob die Verordnung von Arznei-, Verband-, Heil- oder Hilfsmitteln, häusliche Krankenpflege oder Soziotherapie gem. §39 SGB V für einen Übergangszeitraum von bis zu sieben Tagen indiziert ist.</a:t>
            </a:r>
          </a:p>
          <a:p>
            <a:pPr>
              <a:spcBef>
                <a:spcPts val="0"/>
              </a:spcBef>
              <a:spcAft>
                <a:spcPts val="1200"/>
              </a:spcAft>
            </a:pPr>
            <a:r>
              <a:rPr lang="de-DE" sz="2000" b="0" i="0" u="none" strike="noStrike" baseline="0" dirty="0">
                <a:solidFill>
                  <a:srgbClr val="000000"/>
                </a:solidFill>
              </a:rPr>
              <a:t>Nach einer stationären Behandlung soll eine Überweisung zu einer Pneumologin oder einem Pneumologen empfohlen und vermittelt werden, wenn Patient*innen mit COPD im Krankenhaus mechanische Atemhilfen und/oder Sauerstofftherapie erhalten haben. 	</a:t>
            </a:r>
          </a:p>
          <a:p>
            <a:pPr>
              <a:spcBef>
                <a:spcPts val="0"/>
              </a:spcBef>
              <a:spcAft>
                <a:spcPts val="1200"/>
              </a:spcAft>
            </a:pPr>
            <a:r>
              <a:rPr lang="de-DE" sz="2000" b="0" i="0" u="none" strike="noStrike" baseline="0" dirty="0">
                <a:solidFill>
                  <a:srgbClr val="000000"/>
                </a:solidFill>
              </a:rPr>
              <a:t>Patient*innen mit COPD sollen einen schriftlichen Aktionsplan erhalten. 	</a:t>
            </a:r>
          </a:p>
          <a:p>
            <a:endParaRPr lang="de-DE" sz="1800" b="0" i="0" u="none" strike="noStrike" baseline="0" dirty="0">
              <a:solidFill>
                <a:srgbClr val="000000"/>
              </a:solidFill>
              <a:latin typeface="Arial" panose="020B0604020202020204" pitchFamily="34" charset="0"/>
            </a:endParaRPr>
          </a:p>
          <a:p>
            <a:endParaRPr lang="de-DE" dirty="0"/>
          </a:p>
        </p:txBody>
      </p:sp>
    </p:spTree>
    <p:extLst>
      <p:ext uri="{BB962C8B-B14F-4D97-AF65-F5344CB8AC3E}">
        <p14:creationId xmlns:p14="http://schemas.microsoft.com/office/powerpoint/2010/main" val="2996984961"/>
      </p:ext>
    </p:extLst>
  </p:cSld>
  <p:clrMapOvr>
    <a:masterClrMapping/>
  </p:clrMapOvr>
  <p:transition spd="slow">
    <p:wheel spokes="1"/>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2941C1-9871-40BE-9A9C-04D50E8D9ABE}"/>
              </a:ext>
            </a:extLst>
          </p:cNvPr>
          <p:cNvSpPr>
            <a:spLocks noGrp="1"/>
          </p:cNvSpPr>
          <p:nvPr>
            <p:ph type="title"/>
          </p:nvPr>
        </p:nvSpPr>
        <p:spPr/>
        <p:txBody>
          <a:bodyPr/>
          <a:lstStyle/>
          <a:p>
            <a:r>
              <a:rPr lang="de-DE" dirty="0"/>
              <a:t>Checkliste</a:t>
            </a:r>
          </a:p>
        </p:txBody>
      </p:sp>
      <p:sp>
        <p:nvSpPr>
          <p:cNvPr id="5" name="Textfeld 4">
            <a:extLst>
              <a:ext uri="{FF2B5EF4-FFF2-40B4-BE49-F238E27FC236}">
                <a16:creationId xmlns:a16="http://schemas.microsoft.com/office/drawing/2014/main" id="{59464D71-671D-4A94-81D3-BAA1A79F3153}"/>
              </a:ext>
            </a:extLst>
          </p:cNvPr>
          <p:cNvSpPr txBox="1"/>
          <p:nvPr/>
        </p:nvSpPr>
        <p:spPr>
          <a:xfrm>
            <a:off x="611560" y="5085184"/>
            <a:ext cx="5184576" cy="461665"/>
          </a:xfrm>
          <a:prstGeom prst="rect">
            <a:avLst/>
          </a:prstGeom>
          <a:noFill/>
        </p:spPr>
        <p:txBody>
          <a:bodyPr wrap="square" rtlCol="0">
            <a:spAutoFit/>
          </a:bodyPr>
          <a:lstStyle/>
          <a:p>
            <a:r>
              <a:rPr lang="de-DE" sz="2400" dirty="0"/>
              <a:t>Download unter: </a:t>
            </a:r>
            <a:r>
              <a:rPr lang="de-DE" sz="2400" dirty="0">
                <a:solidFill>
                  <a:schemeClr val="accent1">
                    <a:lumMod val="75000"/>
                  </a:schemeClr>
                </a:solidFill>
                <a:hlinkClick r:id="rId2">
                  <a:extLst>
                    <a:ext uri="{A12FA001-AC4F-418D-AE19-62706E023703}">
                      <ahyp:hlinkClr xmlns:ahyp="http://schemas.microsoft.com/office/drawing/2018/hyperlinkcolor" val="tx"/>
                    </a:ext>
                  </a:extLst>
                </a:hlinkClick>
              </a:rPr>
              <a:t>https://bit.ly/3e9xiZ9</a:t>
            </a:r>
            <a:r>
              <a:rPr lang="de-DE" sz="2400" dirty="0">
                <a:solidFill>
                  <a:schemeClr val="accent1">
                    <a:lumMod val="75000"/>
                  </a:schemeClr>
                </a:solidFill>
              </a:rPr>
              <a:t> </a:t>
            </a:r>
          </a:p>
        </p:txBody>
      </p:sp>
      <p:pic>
        <p:nvPicPr>
          <p:cNvPr id="7" name="Grafik 6">
            <a:extLst>
              <a:ext uri="{FF2B5EF4-FFF2-40B4-BE49-F238E27FC236}">
                <a16:creationId xmlns:a16="http://schemas.microsoft.com/office/drawing/2014/main" id="{F371789C-F741-4BEA-9965-2978E8451244}"/>
              </a:ext>
            </a:extLst>
          </p:cNvPr>
          <p:cNvPicPr>
            <a:picLocks noChangeAspect="1"/>
          </p:cNvPicPr>
          <p:nvPr/>
        </p:nvPicPr>
        <p:blipFill>
          <a:blip r:embed="rId3"/>
          <a:stretch>
            <a:fillRect/>
          </a:stretch>
        </p:blipFill>
        <p:spPr>
          <a:xfrm>
            <a:off x="270762" y="1988840"/>
            <a:ext cx="8620125" cy="2286000"/>
          </a:xfrm>
          <a:prstGeom prst="rect">
            <a:avLst/>
          </a:prstGeom>
        </p:spPr>
      </p:pic>
    </p:spTree>
    <p:extLst>
      <p:ext uri="{BB962C8B-B14F-4D97-AF65-F5344CB8AC3E}">
        <p14:creationId xmlns:p14="http://schemas.microsoft.com/office/powerpoint/2010/main" val="3375766452"/>
      </p:ext>
    </p:extLst>
  </p:cSld>
  <p:clrMapOvr>
    <a:masterClrMapping/>
  </p:clrMapOvr>
  <p:transition spd="slow">
    <p:wheel spokes="1"/>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81A6D00-0C77-43E6-B20F-AADDE8A6A0BA}"/>
              </a:ext>
            </a:extLst>
          </p:cNvPr>
          <p:cNvSpPr>
            <a:spLocks noGrp="1"/>
          </p:cNvSpPr>
          <p:nvPr>
            <p:ph type="ctrTitle"/>
          </p:nvPr>
        </p:nvSpPr>
        <p:spPr>
          <a:xfrm>
            <a:off x="0" y="1758564"/>
            <a:ext cx="9144000" cy="1382403"/>
          </a:xfrm>
        </p:spPr>
        <p:txBody>
          <a:bodyPr>
            <a:normAutofit/>
          </a:bodyPr>
          <a:lstStyle/>
          <a:p>
            <a:r>
              <a:rPr lang="de-DE" dirty="0"/>
              <a:t>vertiefende Informationen</a:t>
            </a:r>
            <a:br>
              <a:rPr lang="de-DE" dirty="0"/>
            </a:br>
            <a:r>
              <a:rPr lang="de-DE" dirty="0"/>
              <a:t>(nicht in NVL enthalten)</a:t>
            </a:r>
          </a:p>
        </p:txBody>
      </p:sp>
      <p:sp>
        <p:nvSpPr>
          <p:cNvPr id="5" name="Untertitel 4">
            <a:extLst>
              <a:ext uri="{FF2B5EF4-FFF2-40B4-BE49-F238E27FC236}">
                <a16:creationId xmlns:a16="http://schemas.microsoft.com/office/drawing/2014/main" id="{C4997038-DA05-4B2F-AA9B-984CB5BA30C5}"/>
              </a:ext>
            </a:extLst>
          </p:cNvPr>
          <p:cNvSpPr>
            <a:spLocks noGrp="1"/>
          </p:cNvSpPr>
          <p:nvPr>
            <p:ph type="subTitle" idx="1"/>
          </p:nvPr>
        </p:nvSpPr>
        <p:spPr/>
        <p:txBody>
          <a:bodyPr>
            <a:normAutofit/>
          </a:bodyPr>
          <a:lstStyle/>
          <a:p>
            <a:pPr marL="457200" indent="-457200" algn="l">
              <a:buFont typeface="Arial" panose="020B0604020202020204" pitchFamily="34" charset="0"/>
              <a:buChar char="•"/>
            </a:pPr>
            <a:r>
              <a:rPr lang="de-DE" sz="2400" dirty="0"/>
              <a:t>Reversibilitätstest</a:t>
            </a:r>
          </a:p>
          <a:p>
            <a:pPr marL="457200" indent="-457200" algn="l">
              <a:buFont typeface="Arial" panose="020B0604020202020204" pitchFamily="34" charset="0"/>
              <a:buChar char="•"/>
            </a:pPr>
            <a:r>
              <a:rPr lang="de-DE" sz="2400" dirty="0"/>
              <a:t>COPD-Assessment</a:t>
            </a:r>
          </a:p>
          <a:p>
            <a:pPr marL="457200" indent="-457200" algn="l">
              <a:buFont typeface="Arial" panose="020B0604020202020204" pitchFamily="34" charset="0"/>
              <a:buChar char="•"/>
            </a:pPr>
            <a:r>
              <a:rPr lang="de-DE" sz="2400" dirty="0"/>
              <a:t>Alpha1-Protease-Inhibitor-Mangel (AATM)</a:t>
            </a:r>
          </a:p>
        </p:txBody>
      </p:sp>
    </p:spTree>
    <p:extLst>
      <p:ext uri="{BB962C8B-B14F-4D97-AF65-F5344CB8AC3E}">
        <p14:creationId xmlns:p14="http://schemas.microsoft.com/office/powerpoint/2010/main" val="318813626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349291" y="635000"/>
            <a:ext cx="6607085" cy="849600"/>
          </a:xfrm>
        </p:spPr>
        <p:txBody>
          <a:bodyPr/>
          <a:lstStyle/>
          <a:p>
            <a:r>
              <a:rPr lang="de-DE" dirty="0"/>
              <a:t>COPD Bewertung (Assessment) </a:t>
            </a:r>
          </a:p>
        </p:txBody>
      </p:sp>
      <p:graphicFrame>
        <p:nvGraphicFramePr>
          <p:cNvPr id="4" name="Tabelle 3"/>
          <p:cNvGraphicFramePr>
            <a:graphicFrameLocks noGrp="1"/>
          </p:cNvGraphicFramePr>
          <p:nvPr>
            <p:extLst>
              <p:ext uri="{D42A27DB-BD31-4B8C-83A1-F6EECF244321}">
                <p14:modId xmlns:p14="http://schemas.microsoft.com/office/powerpoint/2010/main" val="1727291014"/>
              </p:ext>
            </p:extLst>
          </p:nvPr>
        </p:nvGraphicFramePr>
        <p:xfrm>
          <a:off x="0" y="1556792"/>
          <a:ext cx="9144001" cy="5301207"/>
        </p:xfrm>
        <a:graphic>
          <a:graphicData uri="http://schemas.openxmlformats.org/drawingml/2006/table">
            <a:tbl>
              <a:tblPr>
                <a:tableStyleId>{5C22544A-7EE6-4342-B048-85BDC9FD1C3A}</a:tableStyleId>
              </a:tblPr>
              <a:tblGrid>
                <a:gridCol w="1997590">
                  <a:extLst>
                    <a:ext uri="{9D8B030D-6E8A-4147-A177-3AD203B41FA5}">
                      <a16:colId xmlns:a16="http://schemas.microsoft.com/office/drawing/2014/main" val="20000"/>
                    </a:ext>
                  </a:extLst>
                </a:gridCol>
                <a:gridCol w="2322674">
                  <a:extLst>
                    <a:ext uri="{9D8B030D-6E8A-4147-A177-3AD203B41FA5}">
                      <a16:colId xmlns:a16="http://schemas.microsoft.com/office/drawing/2014/main" val="20001"/>
                    </a:ext>
                  </a:extLst>
                </a:gridCol>
                <a:gridCol w="2192526">
                  <a:extLst>
                    <a:ext uri="{9D8B030D-6E8A-4147-A177-3AD203B41FA5}">
                      <a16:colId xmlns:a16="http://schemas.microsoft.com/office/drawing/2014/main" val="20002"/>
                    </a:ext>
                  </a:extLst>
                </a:gridCol>
                <a:gridCol w="2631211">
                  <a:extLst>
                    <a:ext uri="{9D8B030D-6E8A-4147-A177-3AD203B41FA5}">
                      <a16:colId xmlns:a16="http://schemas.microsoft.com/office/drawing/2014/main" val="20003"/>
                    </a:ext>
                  </a:extLst>
                </a:gridCol>
              </a:tblGrid>
              <a:tr h="574407">
                <a:tc gridSpan="4">
                  <a:txBody>
                    <a:bodyPr/>
                    <a:lstStyle/>
                    <a:p>
                      <a:pPr marL="71755" algn="l">
                        <a:lnSpc>
                          <a:spcPct val="107000"/>
                        </a:lnSpc>
                        <a:spcAft>
                          <a:spcPts val="0"/>
                        </a:spcAft>
                      </a:pPr>
                      <a:r>
                        <a:rPr lang="de-DE" sz="2000" dirty="0">
                          <a:solidFill>
                            <a:schemeClr val="bg1"/>
                          </a:solidFill>
                          <a:effectLst/>
                          <a:latin typeface="+mn-lt"/>
                        </a:rPr>
                        <a:t>Schweregrad der  Obstruktion</a:t>
                      </a:r>
                      <a:endParaRPr lang="de-DE" sz="2000" dirty="0">
                        <a:solidFill>
                          <a:schemeClr val="bg1"/>
                        </a:solidFill>
                        <a:effectLst/>
                        <a:latin typeface="+mn-lt"/>
                        <a:ea typeface="Calibri"/>
                        <a:cs typeface="Times New Roman"/>
                      </a:endParaRPr>
                    </a:p>
                  </a:txBody>
                  <a:tcPr marL="53975" marR="53975" marT="71755" marB="71755">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1254512">
                <a:tc gridSpan="2">
                  <a:txBody>
                    <a:bodyPr/>
                    <a:lstStyle/>
                    <a:p>
                      <a:pPr marL="71755" algn="l">
                        <a:lnSpc>
                          <a:spcPct val="107000"/>
                        </a:lnSpc>
                        <a:spcAft>
                          <a:spcPts val="0"/>
                        </a:spcAft>
                      </a:pPr>
                      <a:r>
                        <a:rPr lang="de-DE" sz="2000" dirty="0">
                          <a:solidFill>
                            <a:schemeClr val="bg1"/>
                          </a:solidFill>
                          <a:effectLst/>
                          <a:latin typeface="+mn-lt"/>
                        </a:rPr>
                        <a:t>nach GOLD 2018</a:t>
                      </a:r>
                    </a:p>
                    <a:p>
                      <a:pPr marL="71755" algn="l">
                        <a:lnSpc>
                          <a:spcPct val="107000"/>
                        </a:lnSpc>
                        <a:spcAft>
                          <a:spcPts val="0"/>
                        </a:spcAft>
                      </a:pPr>
                      <a:r>
                        <a:rPr lang="de-DE" sz="2000" dirty="0">
                          <a:solidFill>
                            <a:schemeClr val="bg1"/>
                          </a:solidFill>
                          <a:effectLst/>
                          <a:latin typeface="+mn-lt"/>
                        </a:rPr>
                        <a:t>FEV</a:t>
                      </a:r>
                      <a:r>
                        <a:rPr lang="de-DE" sz="2000" baseline="-25000" dirty="0">
                          <a:solidFill>
                            <a:schemeClr val="bg1"/>
                          </a:solidFill>
                          <a:effectLst/>
                          <a:latin typeface="+mn-lt"/>
                        </a:rPr>
                        <a:t>1</a:t>
                      </a:r>
                      <a:r>
                        <a:rPr lang="de-DE" sz="2000" dirty="0">
                          <a:solidFill>
                            <a:schemeClr val="bg1"/>
                          </a:solidFill>
                          <a:effectLst/>
                          <a:latin typeface="+mn-lt"/>
                        </a:rPr>
                        <a:t>/FVC &lt; 70% (bzw. 0,7)</a:t>
                      </a:r>
                    </a:p>
                    <a:p>
                      <a:pPr marL="71755" algn="l">
                        <a:lnSpc>
                          <a:spcPct val="107000"/>
                        </a:lnSpc>
                        <a:spcAft>
                          <a:spcPts val="0"/>
                        </a:spcAft>
                      </a:pPr>
                      <a:r>
                        <a:rPr lang="de-DE" sz="2000" dirty="0">
                          <a:solidFill>
                            <a:schemeClr val="bg1"/>
                          </a:solidFill>
                          <a:effectLst/>
                          <a:latin typeface="+mn-lt"/>
                        </a:rPr>
                        <a:t>nach Bronchodilatation </a:t>
                      </a:r>
                      <a:endParaRPr lang="de-DE" sz="2000" dirty="0">
                        <a:solidFill>
                          <a:schemeClr val="bg1"/>
                        </a:solidFill>
                        <a:effectLst/>
                        <a:latin typeface="+mn-lt"/>
                        <a:ea typeface="Calibri"/>
                        <a:cs typeface="Times New Roman"/>
                      </a:endParaRPr>
                    </a:p>
                  </a:txBody>
                  <a:tcPr marL="53975" marR="53975" marT="71755" marB="71755">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endParaRPr lang="de-DE"/>
                    </a:p>
                  </a:txBody>
                  <a:tcPr/>
                </a:tc>
                <a:tc gridSpan="2">
                  <a:txBody>
                    <a:bodyPr/>
                    <a:lstStyle/>
                    <a:p>
                      <a:pPr marL="71755" algn="l">
                        <a:lnSpc>
                          <a:spcPct val="107000"/>
                        </a:lnSpc>
                        <a:spcAft>
                          <a:spcPts val="0"/>
                        </a:spcAft>
                      </a:pPr>
                      <a:r>
                        <a:rPr lang="de-DE" sz="2000" dirty="0">
                          <a:solidFill>
                            <a:schemeClr val="bg1"/>
                          </a:solidFill>
                          <a:effectLst/>
                          <a:latin typeface="+mn-lt"/>
                        </a:rPr>
                        <a:t>nach </a:t>
                      </a:r>
                      <a:r>
                        <a:rPr lang="de-DE" sz="2000" dirty="0" err="1">
                          <a:solidFill>
                            <a:schemeClr val="bg1"/>
                          </a:solidFill>
                          <a:effectLst/>
                          <a:latin typeface="+mn-lt"/>
                        </a:rPr>
                        <a:t>Spirometrieleitlinie</a:t>
                      </a:r>
                      <a:r>
                        <a:rPr lang="de-DE" sz="2000" dirty="0">
                          <a:solidFill>
                            <a:schemeClr val="bg1"/>
                          </a:solidFill>
                          <a:effectLst/>
                          <a:latin typeface="+mn-lt"/>
                        </a:rPr>
                        <a:t> 2015* </a:t>
                      </a:r>
                    </a:p>
                    <a:p>
                      <a:pPr marL="71755" algn="l">
                        <a:lnSpc>
                          <a:spcPct val="107000"/>
                        </a:lnSpc>
                        <a:spcAft>
                          <a:spcPts val="0"/>
                        </a:spcAft>
                      </a:pPr>
                      <a:r>
                        <a:rPr lang="de-DE" sz="2000" dirty="0">
                          <a:solidFill>
                            <a:schemeClr val="bg1"/>
                          </a:solidFill>
                          <a:effectLst/>
                          <a:latin typeface="+mn-lt"/>
                        </a:rPr>
                        <a:t>FEV</a:t>
                      </a:r>
                      <a:r>
                        <a:rPr lang="de-DE" sz="2000" baseline="-25000" dirty="0">
                          <a:solidFill>
                            <a:schemeClr val="bg1"/>
                          </a:solidFill>
                          <a:effectLst/>
                          <a:latin typeface="+mn-lt"/>
                        </a:rPr>
                        <a:t>1</a:t>
                      </a:r>
                      <a:r>
                        <a:rPr lang="de-DE" sz="2000" dirty="0">
                          <a:solidFill>
                            <a:schemeClr val="bg1"/>
                          </a:solidFill>
                          <a:effectLst/>
                          <a:latin typeface="+mn-lt"/>
                        </a:rPr>
                        <a:t>/FVC &lt; LLN </a:t>
                      </a:r>
                    </a:p>
                    <a:p>
                      <a:pPr marL="71755" algn="l">
                        <a:lnSpc>
                          <a:spcPct val="107000"/>
                        </a:lnSpc>
                        <a:spcAft>
                          <a:spcPts val="0"/>
                        </a:spcAft>
                      </a:pPr>
                      <a:r>
                        <a:rPr lang="de-DE" sz="2000" dirty="0">
                          <a:solidFill>
                            <a:schemeClr val="bg1"/>
                          </a:solidFill>
                          <a:effectLst/>
                          <a:latin typeface="+mn-lt"/>
                        </a:rPr>
                        <a:t>nach Bronchodilatation </a:t>
                      </a:r>
                      <a:endParaRPr lang="de-DE" sz="2000" dirty="0">
                        <a:solidFill>
                          <a:schemeClr val="bg1"/>
                        </a:solidFill>
                        <a:effectLst/>
                        <a:latin typeface="+mn-lt"/>
                        <a:ea typeface="Calibri"/>
                        <a:cs typeface="Times New Roman"/>
                      </a:endParaRPr>
                    </a:p>
                  </a:txBody>
                  <a:tcPr marL="53975" marR="53975" marT="71755" marB="71755">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endParaRPr lang="de-DE"/>
                    </a:p>
                  </a:txBody>
                  <a:tcPr/>
                </a:tc>
                <a:extLst>
                  <a:ext uri="{0D108BD9-81ED-4DB2-BD59-A6C34878D82A}">
                    <a16:rowId xmlns:a16="http://schemas.microsoft.com/office/drawing/2014/main" val="10001"/>
                  </a:ext>
                </a:extLst>
              </a:tr>
              <a:tr h="1174660">
                <a:tc>
                  <a:txBody>
                    <a:bodyPr/>
                    <a:lstStyle/>
                    <a:p>
                      <a:pPr marL="71755" algn="l">
                        <a:lnSpc>
                          <a:spcPct val="107000"/>
                        </a:lnSpc>
                        <a:spcAft>
                          <a:spcPts val="0"/>
                        </a:spcAft>
                      </a:pPr>
                      <a:r>
                        <a:rPr lang="de-DE" sz="2000" dirty="0">
                          <a:effectLst/>
                        </a:rPr>
                        <a:t>Schweregrad </a:t>
                      </a:r>
                      <a:endParaRPr lang="de-DE" sz="2000" dirty="0">
                        <a:effectLst/>
                        <a:latin typeface="Calibri"/>
                        <a:ea typeface="Calibri"/>
                        <a:cs typeface="Times New Roman"/>
                      </a:endParaRPr>
                    </a:p>
                  </a:txBody>
                  <a:tcPr marL="53975" marR="53975" marT="71755" marB="71755">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71755" algn="l">
                        <a:lnSpc>
                          <a:spcPct val="107000"/>
                        </a:lnSpc>
                        <a:spcAft>
                          <a:spcPts val="0"/>
                        </a:spcAft>
                      </a:pPr>
                      <a:r>
                        <a:rPr lang="de-DE" sz="2000" dirty="0">
                          <a:effectLst/>
                          <a:latin typeface="+mn-lt"/>
                        </a:rPr>
                        <a:t>FEV</a:t>
                      </a:r>
                      <a:r>
                        <a:rPr lang="de-DE" sz="2000" baseline="-25000" dirty="0">
                          <a:effectLst/>
                          <a:latin typeface="+mn-lt"/>
                        </a:rPr>
                        <a:t>1</a:t>
                      </a:r>
                      <a:r>
                        <a:rPr lang="de-DE" sz="2000" dirty="0">
                          <a:effectLst/>
                          <a:latin typeface="+mn-lt"/>
                        </a:rPr>
                        <a:t> (nach Bronchodilatation)</a:t>
                      </a:r>
                      <a:endParaRPr lang="de-DE" sz="2000" dirty="0">
                        <a:effectLst/>
                        <a:latin typeface="+mn-lt"/>
                        <a:ea typeface="Calibri"/>
                        <a:cs typeface="Times New Roman"/>
                      </a:endParaRPr>
                    </a:p>
                  </a:txBody>
                  <a:tcPr marL="53975" marR="53975" marT="71755" marB="7175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71755" algn="l">
                        <a:lnSpc>
                          <a:spcPct val="107000"/>
                        </a:lnSpc>
                        <a:spcAft>
                          <a:spcPts val="0"/>
                        </a:spcAft>
                      </a:pPr>
                      <a:r>
                        <a:rPr lang="de-DE" sz="2000" dirty="0">
                          <a:effectLst/>
                          <a:latin typeface="+mn-lt"/>
                        </a:rPr>
                        <a:t>Schweregrad </a:t>
                      </a:r>
                      <a:endParaRPr lang="de-DE" sz="2000" dirty="0">
                        <a:effectLst/>
                        <a:latin typeface="+mn-lt"/>
                        <a:ea typeface="Calibri"/>
                        <a:cs typeface="Times New Roman"/>
                      </a:endParaRPr>
                    </a:p>
                  </a:txBody>
                  <a:tcPr marL="53975" marR="53975" marT="71755" marB="7175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71755" algn="l">
                        <a:lnSpc>
                          <a:spcPct val="107000"/>
                        </a:lnSpc>
                        <a:spcAft>
                          <a:spcPts val="0"/>
                        </a:spcAft>
                      </a:pPr>
                      <a:r>
                        <a:rPr lang="de-DE" sz="2000" dirty="0">
                          <a:effectLst/>
                          <a:latin typeface="+mn-lt"/>
                        </a:rPr>
                        <a:t>FEV</a:t>
                      </a:r>
                      <a:r>
                        <a:rPr lang="de-DE" sz="2000" baseline="-25000" dirty="0">
                          <a:effectLst/>
                          <a:latin typeface="+mn-lt"/>
                        </a:rPr>
                        <a:t>1</a:t>
                      </a:r>
                      <a:r>
                        <a:rPr lang="de-DE" sz="2000" dirty="0">
                          <a:effectLst/>
                          <a:latin typeface="+mn-lt"/>
                        </a:rPr>
                        <a:t> (vor </a:t>
                      </a:r>
                      <a:r>
                        <a:rPr lang="de-DE" sz="2000" dirty="0" err="1">
                          <a:effectLst/>
                          <a:latin typeface="+mn-lt"/>
                        </a:rPr>
                        <a:t>Broncho</a:t>
                      </a:r>
                      <a:r>
                        <a:rPr lang="de-DE" sz="2000" dirty="0">
                          <a:effectLst/>
                          <a:latin typeface="+mn-lt"/>
                        </a:rPr>
                        <a:t>-dilatation, GLI-Sollwerte)</a:t>
                      </a:r>
                      <a:endParaRPr lang="de-DE" sz="2000" dirty="0">
                        <a:effectLst/>
                        <a:latin typeface="+mn-lt"/>
                        <a:ea typeface="Calibri"/>
                        <a:cs typeface="Times New Roman"/>
                      </a:endParaRPr>
                    </a:p>
                  </a:txBody>
                  <a:tcPr marL="53975" marR="53975" marT="71755" marB="71755">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2"/>
                  </a:ext>
                </a:extLst>
              </a:tr>
              <a:tr h="574407">
                <a:tc>
                  <a:txBody>
                    <a:bodyPr/>
                    <a:lstStyle/>
                    <a:p>
                      <a:pPr marL="71755" algn="l">
                        <a:lnSpc>
                          <a:spcPct val="107000"/>
                        </a:lnSpc>
                        <a:spcAft>
                          <a:spcPts val="0"/>
                        </a:spcAft>
                      </a:pPr>
                      <a:r>
                        <a:rPr lang="de-DE" sz="2000" dirty="0">
                          <a:effectLst/>
                        </a:rPr>
                        <a:t>IV (sehr schwer) </a:t>
                      </a:r>
                      <a:endParaRPr lang="de-DE" sz="2000" dirty="0">
                        <a:effectLst/>
                        <a:latin typeface="Calibri"/>
                        <a:ea typeface="Calibri"/>
                        <a:cs typeface="Times New Roman"/>
                      </a:endParaRPr>
                    </a:p>
                  </a:txBody>
                  <a:tcPr marL="53975" marR="53975" marT="71755" marB="71755">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71755" algn="l">
                        <a:lnSpc>
                          <a:spcPct val="107000"/>
                        </a:lnSpc>
                        <a:spcAft>
                          <a:spcPts val="0"/>
                        </a:spcAft>
                      </a:pPr>
                      <a:r>
                        <a:rPr lang="de-DE" sz="2000" dirty="0">
                          <a:effectLst/>
                          <a:latin typeface="+mn-lt"/>
                        </a:rPr>
                        <a:t>&lt; 30% Soll</a:t>
                      </a:r>
                      <a:endParaRPr lang="de-DE" sz="2000" dirty="0">
                        <a:effectLst/>
                        <a:latin typeface="+mn-lt"/>
                        <a:ea typeface="Calibri"/>
                        <a:cs typeface="Times New Roman"/>
                      </a:endParaRPr>
                    </a:p>
                  </a:txBody>
                  <a:tcPr marL="53975" marR="53975" marT="71755" marB="7175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rowSpan="2">
                  <a:txBody>
                    <a:bodyPr/>
                    <a:lstStyle/>
                    <a:p>
                      <a:pPr marL="71755" algn="l">
                        <a:lnSpc>
                          <a:spcPct val="107000"/>
                        </a:lnSpc>
                        <a:spcAft>
                          <a:spcPts val="0"/>
                        </a:spcAft>
                      </a:pPr>
                      <a:r>
                        <a:rPr lang="de-DE" sz="2000" dirty="0">
                          <a:effectLst/>
                          <a:latin typeface="+mn-lt"/>
                        </a:rPr>
                        <a:t>III (schwer)</a:t>
                      </a:r>
                      <a:endParaRPr lang="de-DE" sz="2000" dirty="0">
                        <a:effectLst/>
                        <a:latin typeface="+mn-lt"/>
                        <a:ea typeface="Calibri"/>
                        <a:cs typeface="Times New Roman"/>
                      </a:endParaRPr>
                    </a:p>
                  </a:txBody>
                  <a:tcPr marL="53975" marR="53975" marT="71755" marB="7175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rowSpan="2">
                  <a:txBody>
                    <a:bodyPr/>
                    <a:lstStyle/>
                    <a:p>
                      <a:pPr marL="71755" algn="l">
                        <a:lnSpc>
                          <a:spcPct val="107000"/>
                        </a:lnSpc>
                        <a:spcAft>
                          <a:spcPts val="0"/>
                        </a:spcAft>
                      </a:pPr>
                      <a:r>
                        <a:rPr lang="de-DE" sz="2000" dirty="0">
                          <a:effectLst/>
                          <a:latin typeface="+mn-lt"/>
                        </a:rPr>
                        <a:t>&lt;40% Soll</a:t>
                      </a:r>
                      <a:endParaRPr lang="de-DE" sz="2000" dirty="0">
                        <a:effectLst/>
                        <a:latin typeface="+mn-lt"/>
                        <a:ea typeface="Calibri"/>
                        <a:cs typeface="Times New Roman"/>
                      </a:endParaRPr>
                    </a:p>
                  </a:txBody>
                  <a:tcPr marL="53975" marR="53975" marT="71755" marB="71755"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3"/>
                  </a:ext>
                </a:extLst>
              </a:tr>
              <a:tr h="574407">
                <a:tc>
                  <a:txBody>
                    <a:bodyPr/>
                    <a:lstStyle/>
                    <a:p>
                      <a:pPr marL="71755" algn="l">
                        <a:lnSpc>
                          <a:spcPct val="107000"/>
                        </a:lnSpc>
                        <a:spcAft>
                          <a:spcPts val="0"/>
                        </a:spcAft>
                      </a:pPr>
                      <a:r>
                        <a:rPr lang="de-DE" sz="2000" dirty="0">
                          <a:effectLst/>
                        </a:rPr>
                        <a:t>III (schwer)</a:t>
                      </a:r>
                      <a:endParaRPr lang="de-DE" sz="2000" dirty="0">
                        <a:effectLst/>
                        <a:latin typeface="Calibri"/>
                        <a:ea typeface="Calibri"/>
                        <a:cs typeface="Times New Roman"/>
                      </a:endParaRPr>
                    </a:p>
                  </a:txBody>
                  <a:tcPr marL="53975" marR="53975" marT="71755" marB="71755">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71755" algn="l">
                        <a:lnSpc>
                          <a:spcPct val="107000"/>
                        </a:lnSpc>
                        <a:spcAft>
                          <a:spcPts val="0"/>
                        </a:spcAft>
                      </a:pPr>
                      <a:r>
                        <a:rPr lang="de-DE" sz="2000" dirty="0">
                          <a:effectLst/>
                          <a:latin typeface="+mn-lt"/>
                        </a:rPr>
                        <a:t>≥30% - 49% Soll</a:t>
                      </a:r>
                      <a:endParaRPr lang="de-DE" sz="2000" dirty="0">
                        <a:effectLst/>
                        <a:latin typeface="+mn-lt"/>
                        <a:ea typeface="Calibri"/>
                        <a:cs typeface="Times New Roman"/>
                      </a:endParaRPr>
                    </a:p>
                  </a:txBody>
                  <a:tcPr marL="53975" marR="53975" marT="71755" marB="7175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10004"/>
                  </a:ext>
                </a:extLst>
              </a:tr>
              <a:tr h="574407">
                <a:tc>
                  <a:txBody>
                    <a:bodyPr/>
                    <a:lstStyle/>
                    <a:p>
                      <a:pPr marL="71755" algn="l">
                        <a:lnSpc>
                          <a:spcPct val="107000"/>
                        </a:lnSpc>
                        <a:spcAft>
                          <a:spcPts val="0"/>
                        </a:spcAft>
                      </a:pPr>
                      <a:r>
                        <a:rPr lang="de-DE" sz="2000" dirty="0">
                          <a:effectLst/>
                        </a:rPr>
                        <a:t>II (mittelgradig)</a:t>
                      </a:r>
                      <a:endParaRPr lang="de-DE" sz="2000" dirty="0">
                        <a:effectLst/>
                        <a:latin typeface="Calibri"/>
                        <a:ea typeface="Calibri"/>
                        <a:cs typeface="Times New Roman"/>
                      </a:endParaRPr>
                    </a:p>
                  </a:txBody>
                  <a:tcPr marL="53975" marR="53975" marT="71755" marB="71755">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71755" algn="l">
                        <a:lnSpc>
                          <a:spcPct val="107000"/>
                        </a:lnSpc>
                        <a:spcAft>
                          <a:spcPts val="0"/>
                        </a:spcAft>
                      </a:pPr>
                      <a:r>
                        <a:rPr lang="de-DE" sz="2000" dirty="0">
                          <a:effectLst/>
                          <a:latin typeface="+mn-lt"/>
                        </a:rPr>
                        <a:t>50% - 79% Soll</a:t>
                      </a:r>
                      <a:endParaRPr lang="de-DE" sz="2000" dirty="0">
                        <a:effectLst/>
                        <a:latin typeface="+mn-lt"/>
                        <a:ea typeface="Calibri"/>
                        <a:cs typeface="Times New Roman"/>
                      </a:endParaRPr>
                    </a:p>
                  </a:txBody>
                  <a:tcPr marL="53975" marR="53975" marT="71755" marB="7175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71755" algn="l">
                        <a:lnSpc>
                          <a:spcPct val="107000"/>
                        </a:lnSpc>
                        <a:spcAft>
                          <a:spcPts val="0"/>
                        </a:spcAft>
                      </a:pPr>
                      <a:r>
                        <a:rPr lang="de-DE" sz="2000" dirty="0">
                          <a:effectLst/>
                          <a:latin typeface="+mn-lt"/>
                        </a:rPr>
                        <a:t>II (mittelschwer)</a:t>
                      </a:r>
                      <a:endParaRPr lang="de-DE" sz="2000" dirty="0">
                        <a:effectLst/>
                        <a:latin typeface="+mn-lt"/>
                        <a:ea typeface="Calibri"/>
                        <a:cs typeface="Times New Roman"/>
                      </a:endParaRPr>
                    </a:p>
                  </a:txBody>
                  <a:tcPr marL="53975" marR="53975" marT="71755" marB="7175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71755" algn="l">
                        <a:lnSpc>
                          <a:spcPct val="107000"/>
                        </a:lnSpc>
                        <a:spcAft>
                          <a:spcPts val="0"/>
                        </a:spcAft>
                      </a:pPr>
                      <a:r>
                        <a:rPr lang="de-DE" sz="2000" dirty="0">
                          <a:effectLst/>
                          <a:latin typeface="+mn-lt"/>
                        </a:rPr>
                        <a:t>≥40% - 60% Soll</a:t>
                      </a:r>
                      <a:endParaRPr lang="de-DE" sz="2000" dirty="0">
                        <a:effectLst/>
                        <a:latin typeface="+mn-lt"/>
                        <a:ea typeface="Calibri"/>
                        <a:cs typeface="Times New Roman"/>
                      </a:endParaRPr>
                    </a:p>
                  </a:txBody>
                  <a:tcPr marL="53975" marR="53975" marT="71755" marB="71755">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5"/>
                  </a:ext>
                </a:extLst>
              </a:tr>
              <a:tr h="574407">
                <a:tc>
                  <a:txBody>
                    <a:bodyPr/>
                    <a:lstStyle/>
                    <a:p>
                      <a:pPr marL="71755" algn="l">
                        <a:lnSpc>
                          <a:spcPct val="107000"/>
                        </a:lnSpc>
                        <a:spcAft>
                          <a:spcPts val="0"/>
                        </a:spcAft>
                      </a:pPr>
                      <a:r>
                        <a:rPr lang="de-DE" sz="2000" dirty="0">
                          <a:effectLst/>
                        </a:rPr>
                        <a:t>I (leicht) </a:t>
                      </a:r>
                      <a:endParaRPr lang="de-DE" sz="2000" dirty="0">
                        <a:effectLst/>
                        <a:latin typeface="Calibri"/>
                        <a:ea typeface="Calibri"/>
                        <a:cs typeface="Times New Roman"/>
                      </a:endParaRPr>
                    </a:p>
                  </a:txBody>
                  <a:tcPr marL="53975" marR="53975" marT="71755" marB="71755">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71755" algn="l">
                        <a:lnSpc>
                          <a:spcPct val="107000"/>
                        </a:lnSpc>
                        <a:spcAft>
                          <a:spcPts val="0"/>
                        </a:spcAft>
                      </a:pPr>
                      <a:r>
                        <a:rPr lang="de-DE" sz="2000" dirty="0">
                          <a:effectLst/>
                          <a:latin typeface="+mn-lt"/>
                          <a:sym typeface="Symbol"/>
                        </a:rPr>
                        <a:t></a:t>
                      </a:r>
                      <a:r>
                        <a:rPr lang="de-DE" sz="2000" dirty="0">
                          <a:effectLst/>
                          <a:latin typeface="+mn-lt"/>
                        </a:rPr>
                        <a:t> 80% Soll</a:t>
                      </a:r>
                      <a:endParaRPr lang="de-DE" sz="2000" dirty="0">
                        <a:effectLst/>
                        <a:latin typeface="+mn-lt"/>
                        <a:ea typeface="Calibri"/>
                        <a:cs typeface="Times New Roman"/>
                      </a:endParaRPr>
                    </a:p>
                  </a:txBody>
                  <a:tcPr marL="53975" marR="53975" marT="71755" marB="7175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71755" algn="l">
                        <a:lnSpc>
                          <a:spcPct val="107000"/>
                        </a:lnSpc>
                        <a:spcAft>
                          <a:spcPts val="0"/>
                        </a:spcAft>
                      </a:pPr>
                      <a:r>
                        <a:rPr lang="de-DE" sz="2000" dirty="0">
                          <a:effectLst/>
                          <a:latin typeface="+mn-lt"/>
                        </a:rPr>
                        <a:t>I (leicht)</a:t>
                      </a:r>
                      <a:endParaRPr lang="de-DE" sz="2000" dirty="0">
                        <a:effectLst/>
                        <a:latin typeface="+mn-lt"/>
                        <a:ea typeface="Calibri"/>
                        <a:cs typeface="Times New Roman"/>
                      </a:endParaRPr>
                    </a:p>
                  </a:txBody>
                  <a:tcPr marL="53975" marR="53975" marT="71755" marB="7175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marL="71755" algn="l">
                        <a:lnSpc>
                          <a:spcPct val="107000"/>
                        </a:lnSpc>
                        <a:spcAft>
                          <a:spcPts val="0"/>
                        </a:spcAft>
                      </a:pPr>
                      <a:r>
                        <a:rPr lang="de-DE" sz="2000" dirty="0">
                          <a:effectLst/>
                          <a:latin typeface="+mn-lt"/>
                        </a:rPr>
                        <a:t>&gt; 60% Soll</a:t>
                      </a:r>
                      <a:endParaRPr lang="de-DE" sz="2000" dirty="0">
                        <a:effectLst/>
                        <a:latin typeface="+mn-lt"/>
                        <a:ea typeface="Calibri"/>
                        <a:cs typeface="Times New Roman"/>
                      </a:endParaRPr>
                    </a:p>
                  </a:txBody>
                  <a:tcPr marL="53975" marR="53975" marT="71755" marB="71755">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6"/>
                  </a:ext>
                </a:extLst>
              </a:tr>
            </a:tbl>
          </a:graphicData>
        </a:graphic>
      </p:graphicFrame>
      <p:sp>
        <p:nvSpPr>
          <p:cNvPr id="5" name="Textfeld 4"/>
          <p:cNvSpPr txBox="1"/>
          <p:nvPr/>
        </p:nvSpPr>
        <p:spPr>
          <a:xfrm>
            <a:off x="5724128" y="1628800"/>
            <a:ext cx="3312368" cy="461665"/>
          </a:xfrm>
          <a:prstGeom prst="rect">
            <a:avLst/>
          </a:prstGeom>
          <a:noFill/>
        </p:spPr>
        <p:txBody>
          <a:bodyPr wrap="square" rtlCol="0">
            <a:spAutoFit/>
          </a:bodyPr>
          <a:lstStyle/>
          <a:p>
            <a:r>
              <a:rPr lang="de-DE" sz="1200" dirty="0">
                <a:solidFill>
                  <a:schemeClr val="bg1"/>
                </a:solidFill>
              </a:rPr>
              <a:t>* </a:t>
            </a:r>
            <a:r>
              <a:rPr lang="de-DE" sz="1200" dirty="0" err="1">
                <a:solidFill>
                  <a:schemeClr val="bg1"/>
                </a:solidFill>
              </a:rPr>
              <a:t>Criée</a:t>
            </a:r>
            <a:r>
              <a:rPr lang="de-DE" sz="1200" dirty="0">
                <a:solidFill>
                  <a:schemeClr val="bg1"/>
                </a:solidFill>
              </a:rPr>
              <a:t> C-P et al. Leitlinie zur Spirometrie… </a:t>
            </a:r>
          </a:p>
          <a:p>
            <a:r>
              <a:rPr lang="de-DE" sz="1200" dirty="0">
                <a:solidFill>
                  <a:schemeClr val="bg1"/>
                </a:solidFill>
              </a:rPr>
              <a:t>   Pneumologie 2015; 69: 1–18</a:t>
            </a:r>
          </a:p>
        </p:txBody>
      </p:sp>
    </p:spTree>
    <p:extLst>
      <p:ext uri="{BB962C8B-B14F-4D97-AF65-F5344CB8AC3E}">
        <p14:creationId xmlns:p14="http://schemas.microsoft.com/office/powerpoint/2010/main" val="202935850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Einschätzung der COPD</a:t>
            </a:r>
          </a:p>
        </p:txBody>
      </p:sp>
      <p:sp>
        <p:nvSpPr>
          <p:cNvPr id="3" name="Inhaltsplatzhalter 2"/>
          <p:cNvSpPr>
            <a:spLocks noGrp="1"/>
          </p:cNvSpPr>
          <p:nvPr>
            <p:ph idx="1"/>
          </p:nvPr>
        </p:nvSpPr>
        <p:spPr>
          <a:xfrm>
            <a:off x="467544" y="1772816"/>
            <a:ext cx="8229600" cy="4525963"/>
          </a:xfrm>
        </p:spPr>
        <p:txBody>
          <a:bodyPr>
            <a:normAutofit fontScale="70000" lnSpcReduction="20000"/>
          </a:bodyPr>
          <a:lstStyle/>
          <a:p>
            <a:pPr marL="0" indent="0">
              <a:lnSpc>
                <a:spcPct val="120000"/>
              </a:lnSpc>
              <a:buNone/>
            </a:pPr>
            <a:r>
              <a:rPr lang="de-DE" dirty="0"/>
              <a:t>Kriterien: </a:t>
            </a:r>
            <a:r>
              <a:rPr lang="de-DE" b="1" dirty="0"/>
              <a:t>Symptome und  Exazerbationsrisiko</a:t>
            </a:r>
          </a:p>
          <a:p>
            <a:pPr marL="0" indent="0">
              <a:lnSpc>
                <a:spcPct val="120000"/>
              </a:lnSpc>
              <a:buNone/>
            </a:pPr>
            <a:r>
              <a:rPr lang="de-DE" dirty="0"/>
              <a:t>Gruppe</a:t>
            </a:r>
          </a:p>
          <a:p>
            <a:pPr>
              <a:lnSpc>
                <a:spcPct val="120000"/>
              </a:lnSpc>
            </a:pPr>
            <a:r>
              <a:rPr lang="de-DE" dirty="0"/>
              <a:t>A oder C: geringe Symptome</a:t>
            </a:r>
          </a:p>
          <a:p>
            <a:pPr>
              <a:lnSpc>
                <a:spcPct val="120000"/>
              </a:lnSpc>
              <a:spcAft>
                <a:spcPts val="1200"/>
              </a:spcAft>
            </a:pPr>
            <a:r>
              <a:rPr lang="de-DE" dirty="0"/>
              <a:t>B oder D: </a:t>
            </a:r>
            <a:r>
              <a:rPr lang="de-DE" dirty="0" err="1"/>
              <a:t>höhergradige</a:t>
            </a:r>
            <a:r>
              <a:rPr lang="de-DE" dirty="0"/>
              <a:t> Symptome </a:t>
            </a:r>
          </a:p>
          <a:p>
            <a:pPr lvl="0">
              <a:lnSpc>
                <a:spcPct val="120000"/>
              </a:lnSpc>
            </a:pPr>
            <a:r>
              <a:rPr lang="de-DE" dirty="0"/>
              <a:t>A oder B: geringes Exazerbationsrisiko </a:t>
            </a:r>
          </a:p>
          <a:p>
            <a:pPr lvl="0">
              <a:lnSpc>
                <a:spcPct val="120000"/>
              </a:lnSpc>
              <a:spcAft>
                <a:spcPts val="1200"/>
              </a:spcAft>
            </a:pPr>
            <a:r>
              <a:rPr lang="de-DE" dirty="0"/>
              <a:t>C oder D: hohes Exazerbationsrisiko</a:t>
            </a:r>
          </a:p>
          <a:p>
            <a:pPr marL="0" indent="0">
              <a:lnSpc>
                <a:spcPct val="120000"/>
              </a:lnSpc>
              <a:buNone/>
            </a:pPr>
            <a:r>
              <a:rPr lang="de-DE" b="1" dirty="0"/>
              <a:t>Komorbiditäten</a:t>
            </a:r>
          </a:p>
          <a:p>
            <a:pPr indent="-381000">
              <a:lnSpc>
                <a:spcPct val="120000"/>
              </a:lnSpc>
            </a:pPr>
            <a:r>
              <a:rPr lang="de-DE" dirty="0"/>
              <a:t>beeinflussen die Schwere der Symptome und den Verlauf der COPD </a:t>
            </a:r>
          </a:p>
          <a:p>
            <a:pPr indent="-381000">
              <a:lnSpc>
                <a:spcPct val="120000"/>
              </a:lnSpc>
              <a:tabLst>
                <a:tab pos="361950" algn="l"/>
                <a:tab pos="542925" algn="l"/>
              </a:tabLst>
            </a:pPr>
            <a:r>
              <a:rPr lang="de-DE" dirty="0"/>
              <a:t>werden bei der Einteilung in die Gruppen A, B, C und D nicht    	berücksichtigt</a:t>
            </a:r>
          </a:p>
          <a:p>
            <a:endParaRPr lang="de-DE"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1988840"/>
            <a:ext cx="2684856" cy="2377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6397404"/>
      </p:ext>
    </p:extLst>
  </p:cSld>
  <p:clrMapOvr>
    <a:masterClrMapping/>
  </p:clrMapOvr>
  <p:transition spd="slow">
    <p:wheel spokes="1"/>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204788" y="1916832"/>
            <a:ext cx="1639887" cy="461665"/>
          </a:xfrm>
          <a:prstGeom prst="rect">
            <a:avLst/>
          </a:prstGeom>
          <a:solidFill>
            <a:schemeClr val="bg1">
              <a:lumMod val="95000"/>
            </a:schemeClr>
          </a:solidFill>
          <a:ln w="9525">
            <a:solidFill>
              <a:schemeClr val="tx1"/>
            </a:solidFill>
            <a:miter lim="800000"/>
            <a:headEnd/>
            <a:tailEnd/>
          </a:ln>
        </p:spPr>
        <p:txBody>
          <a:bodyPr wrap="square">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cs typeface="Arial"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cs typeface="Arial"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cs typeface="Arial"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cs typeface="Arial"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cs typeface="Arial"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9pPr>
          </a:lstStyle>
          <a:p>
            <a:pPr algn="ctr">
              <a:spcBef>
                <a:spcPct val="50000"/>
              </a:spcBef>
              <a:buClrTx/>
              <a:buSzTx/>
              <a:buFontTx/>
              <a:buNone/>
            </a:pPr>
            <a:r>
              <a:rPr lang="de-DE" altLang="de-DE" sz="2400" b="1" dirty="0">
                <a:solidFill>
                  <a:schemeClr val="tx1"/>
                </a:solidFill>
                <a:latin typeface="Calibri" pitchFamily="34" charset="0"/>
              </a:rPr>
              <a:t>Diagnose</a:t>
            </a:r>
          </a:p>
        </p:txBody>
      </p:sp>
      <p:graphicFrame>
        <p:nvGraphicFramePr>
          <p:cNvPr id="610353" name="Group 49"/>
          <p:cNvGraphicFramePr>
            <a:graphicFrameLocks noGrp="1"/>
          </p:cNvGraphicFramePr>
          <p:nvPr>
            <p:extLst>
              <p:ext uri="{D42A27DB-BD31-4B8C-83A1-F6EECF244321}">
                <p14:modId xmlns:p14="http://schemas.microsoft.com/office/powerpoint/2010/main" val="3078998078"/>
              </p:ext>
            </p:extLst>
          </p:nvPr>
        </p:nvGraphicFramePr>
        <p:xfrm>
          <a:off x="1349291" y="2708667"/>
          <a:ext cx="3196340" cy="3458189"/>
        </p:xfrm>
        <a:graphic>
          <a:graphicData uri="http://schemas.openxmlformats.org/drawingml/2006/table">
            <a:tbl>
              <a:tblPr/>
              <a:tblGrid>
                <a:gridCol w="1278493">
                  <a:extLst>
                    <a:ext uri="{9D8B030D-6E8A-4147-A177-3AD203B41FA5}">
                      <a16:colId xmlns:a16="http://schemas.microsoft.com/office/drawing/2014/main" val="20000"/>
                    </a:ext>
                  </a:extLst>
                </a:gridCol>
                <a:gridCol w="1917847">
                  <a:extLst>
                    <a:ext uri="{9D8B030D-6E8A-4147-A177-3AD203B41FA5}">
                      <a16:colId xmlns:a16="http://schemas.microsoft.com/office/drawing/2014/main" val="20001"/>
                    </a:ext>
                  </a:extLst>
                </a:gridCol>
              </a:tblGrid>
              <a:tr h="615843">
                <a:tc>
                  <a:txBody>
                    <a:bodyPr/>
                    <a:lstStyle>
                      <a:lvl1pPr eaLnBrk="0" hangingPunct="0">
                        <a:spcBef>
                          <a:spcPct val="20000"/>
                        </a:spcBef>
                        <a:buClr>
                          <a:schemeClr val="accent1"/>
                        </a:buClr>
                        <a:buSzPct val="70000"/>
                        <a:buFont typeface="Wingdings 2" pitchFamily="18" charset="2"/>
                        <a:defRPr sz="2800">
                          <a:solidFill>
                            <a:schemeClr val="tx2"/>
                          </a:solidFill>
                          <a:latin typeface="Franklin Gothic Book" pitchFamily="34" charset="0"/>
                          <a:cs typeface="Arial" charset="0"/>
                        </a:defRPr>
                      </a:lvl1pPr>
                      <a:lvl2pPr marL="742950" indent="-285750" eaLnBrk="0" hangingPunct="0">
                        <a:spcBef>
                          <a:spcPct val="20000"/>
                        </a:spcBef>
                        <a:buClr>
                          <a:schemeClr val="accent1"/>
                        </a:buClr>
                        <a:buSzPct val="70000"/>
                        <a:buFont typeface="Wingdings 2" pitchFamily="18" charset="2"/>
                        <a:defRPr sz="2400">
                          <a:solidFill>
                            <a:schemeClr val="tx2"/>
                          </a:solidFill>
                          <a:latin typeface="Franklin Gothic Book" pitchFamily="34" charset="0"/>
                          <a:cs typeface="Arial" charset="0"/>
                        </a:defRPr>
                      </a:lvl2pPr>
                      <a:lvl3pPr marL="1143000" indent="-228600" eaLnBrk="0" hangingPunct="0">
                        <a:spcBef>
                          <a:spcPct val="20000"/>
                        </a:spcBef>
                        <a:buClr>
                          <a:schemeClr val="accent1"/>
                        </a:buClr>
                        <a:buSzPct val="70000"/>
                        <a:buFont typeface="Wingdings 2" pitchFamily="18" charset="2"/>
                        <a:defRPr sz="2000">
                          <a:solidFill>
                            <a:schemeClr val="tx2"/>
                          </a:solidFill>
                          <a:latin typeface="Franklin Gothic Book" pitchFamily="34" charset="0"/>
                          <a:cs typeface="Arial" charset="0"/>
                        </a:defRPr>
                      </a:lvl3pPr>
                      <a:lvl4pPr marL="1600200" indent="-228600" eaLnBrk="0" hangingPunct="0">
                        <a:spcBef>
                          <a:spcPct val="20000"/>
                        </a:spcBef>
                        <a:buClr>
                          <a:schemeClr val="accent1"/>
                        </a:buClr>
                        <a:buSzPct val="70000"/>
                        <a:buFont typeface="Wingdings 2" pitchFamily="18" charset="2"/>
                        <a:defRPr>
                          <a:solidFill>
                            <a:schemeClr val="tx2"/>
                          </a:solidFill>
                          <a:latin typeface="Franklin Gothic Book" pitchFamily="34" charset="0"/>
                          <a:cs typeface="Arial" charset="0"/>
                        </a:defRPr>
                      </a:lvl4pPr>
                      <a:lvl5pPr marL="2057400" indent="-228600" eaLnBrk="0" hangingPunct="0">
                        <a:spcBef>
                          <a:spcPct val="20000"/>
                        </a:spcBef>
                        <a:buClr>
                          <a:schemeClr val="accent1"/>
                        </a:buClr>
                        <a:buSzPct val="60000"/>
                        <a:buFont typeface="Wingdings 2" pitchFamily="18" charset="2"/>
                        <a:defRPr sz="1600">
                          <a:solidFill>
                            <a:schemeClr val="tx2"/>
                          </a:solidFill>
                          <a:latin typeface="Franklin Gothic Book" pitchFamily="34" charset="0"/>
                          <a:cs typeface="Arial" charset="0"/>
                        </a:defRPr>
                      </a:lvl5pPr>
                      <a:lvl6pPr marL="2514600" indent="-228600" eaLnBrk="0" fontAlgn="base" hangingPunct="0">
                        <a:spcBef>
                          <a:spcPct val="20000"/>
                        </a:spcBef>
                        <a:spcAft>
                          <a:spcPct val="0"/>
                        </a:spcAft>
                        <a:buClr>
                          <a:schemeClr val="accent1"/>
                        </a:buClr>
                        <a:buSzPct val="60000"/>
                        <a:buFont typeface="Wingdings 2" pitchFamily="18" charset="2"/>
                        <a:defRPr sz="1600">
                          <a:solidFill>
                            <a:schemeClr val="tx2"/>
                          </a:solidFill>
                          <a:latin typeface="Franklin Gothic Book" pitchFamily="34" charset="0"/>
                          <a:cs typeface="Arial" charset="0"/>
                        </a:defRPr>
                      </a:lvl6pPr>
                      <a:lvl7pPr marL="2971800" indent="-228600" eaLnBrk="0" fontAlgn="base" hangingPunct="0">
                        <a:spcBef>
                          <a:spcPct val="20000"/>
                        </a:spcBef>
                        <a:spcAft>
                          <a:spcPct val="0"/>
                        </a:spcAft>
                        <a:buClr>
                          <a:schemeClr val="accent1"/>
                        </a:buClr>
                        <a:buSzPct val="60000"/>
                        <a:buFont typeface="Wingdings 2" pitchFamily="18" charset="2"/>
                        <a:defRPr sz="1600">
                          <a:solidFill>
                            <a:schemeClr val="tx2"/>
                          </a:solidFill>
                          <a:latin typeface="Franklin Gothic Book" pitchFamily="34" charset="0"/>
                          <a:cs typeface="Arial" charset="0"/>
                        </a:defRPr>
                      </a:lvl7pPr>
                      <a:lvl8pPr marL="3429000" indent="-228600" eaLnBrk="0" fontAlgn="base" hangingPunct="0">
                        <a:spcBef>
                          <a:spcPct val="20000"/>
                        </a:spcBef>
                        <a:spcAft>
                          <a:spcPct val="0"/>
                        </a:spcAft>
                        <a:buClr>
                          <a:schemeClr val="accent1"/>
                        </a:buClr>
                        <a:buSzPct val="60000"/>
                        <a:buFont typeface="Wingdings 2" pitchFamily="18" charset="2"/>
                        <a:defRPr sz="1600">
                          <a:solidFill>
                            <a:schemeClr val="tx2"/>
                          </a:solidFill>
                          <a:latin typeface="Franklin Gothic Book" pitchFamily="34" charset="0"/>
                          <a:cs typeface="Arial" charset="0"/>
                        </a:defRPr>
                      </a:lvl8pPr>
                      <a:lvl9pPr marL="3886200" indent="-228600" eaLnBrk="0" fontAlgn="base" hangingPunct="0">
                        <a:spcBef>
                          <a:spcPct val="20000"/>
                        </a:spcBef>
                        <a:spcAft>
                          <a:spcPct val="0"/>
                        </a:spcAft>
                        <a:buClr>
                          <a:schemeClr val="accent1"/>
                        </a:buClr>
                        <a:buSzPct val="60000"/>
                        <a:buFont typeface="Wingdings 2" pitchFamily="18" charset="2"/>
                        <a:defRPr sz="1600">
                          <a:solidFill>
                            <a:schemeClr val="tx2"/>
                          </a:solidFill>
                          <a:latin typeface="Franklin Gothic Book" pitchFamily="34"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de-DE" altLang="de-DE" sz="2400" b="0" i="0" u="none" strike="noStrike" cap="none" normalizeH="0" baseline="0" dirty="0">
                        <a:ln>
                          <a:noFill/>
                        </a:ln>
                        <a:solidFill>
                          <a:srgbClr val="FF0000"/>
                        </a:solidFill>
                        <a:effectLst/>
                        <a:latin typeface="Calibri" pitchFamily="34" charset="0"/>
                        <a:ea typeface="ＭＳ Ｐゴシック" pitchFamily="34" charset="-128"/>
                        <a:cs typeface="Arial" charset="0"/>
                      </a:endParaRPr>
                    </a:p>
                  </a:txBody>
                  <a:tcPr marT="45728" marB="4572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lvl1pPr eaLnBrk="0" hangingPunct="0">
                        <a:spcBef>
                          <a:spcPct val="20000"/>
                        </a:spcBef>
                        <a:buClr>
                          <a:schemeClr val="accent1"/>
                        </a:buClr>
                        <a:buSzPct val="70000"/>
                        <a:buFont typeface="Wingdings 2" pitchFamily="18" charset="2"/>
                        <a:defRPr sz="2800">
                          <a:solidFill>
                            <a:schemeClr val="tx2"/>
                          </a:solidFill>
                          <a:latin typeface="Franklin Gothic Book" pitchFamily="34" charset="0"/>
                          <a:cs typeface="Arial" charset="0"/>
                        </a:defRPr>
                      </a:lvl1pPr>
                      <a:lvl2pPr marL="742950" indent="-285750" eaLnBrk="0" hangingPunct="0">
                        <a:spcBef>
                          <a:spcPct val="20000"/>
                        </a:spcBef>
                        <a:buClr>
                          <a:schemeClr val="accent1"/>
                        </a:buClr>
                        <a:buSzPct val="70000"/>
                        <a:buFont typeface="Wingdings 2" pitchFamily="18" charset="2"/>
                        <a:defRPr sz="2400">
                          <a:solidFill>
                            <a:schemeClr val="tx2"/>
                          </a:solidFill>
                          <a:latin typeface="Franklin Gothic Book" pitchFamily="34" charset="0"/>
                          <a:cs typeface="Arial" charset="0"/>
                        </a:defRPr>
                      </a:lvl2pPr>
                      <a:lvl3pPr marL="1143000" indent="-228600" eaLnBrk="0" hangingPunct="0">
                        <a:spcBef>
                          <a:spcPct val="20000"/>
                        </a:spcBef>
                        <a:buClr>
                          <a:schemeClr val="accent1"/>
                        </a:buClr>
                        <a:buSzPct val="70000"/>
                        <a:buFont typeface="Wingdings 2" pitchFamily="18" charset="2"/>
                        <a:defRPr sz="2000">
                          <a:solidFill>
                            <a:schemeClr val="tx2"/>
                          </a:solidFill>
                          <a:latin typeface="Franklin Gothic Book" pitchFamily="34" charset="0"/>
                          <a:cs typeface="Arial" charset="0"/>
                        </a:defRPr>
                      </a:lvl3pPr>
                      <a:lvl4pPr marL="1600200" indent="-228600" eaLnBrk="0" hangingPunct="0">
                        <a:spcBef>
                          <a:spcPct val="20000"/>
                        </a:spcBef>
                        <a:buClr>
                          <a:schemeClr val="accent1"/>
                        </a:buClr>
                        <a:buSzPct val="70000"/>
                        <a:buFont typeface="Wingdings 2" pitchFamily="18" charset="2"/>
                        <a:defRPr>
                          <a:solidFill>
                            <a:schemeClr val="tx2"/>
                          </a:solidFill>
                          <a:latin typeface="Franklin Gothic Book" pitchFamily="34" charset="0"/>
                          <a:cs typeface="Arial" charset="0"/>
                        </a:defRPr>
                      </a:lvl4pPr>
                      <a:lvl5pPr marL="2057400" indent="-228600" eaLnBrk="0" hangingPunct="0">
                        <a:spcBef>
                          <a:spcPct val="20000"/>
                        </a:spcBef>
                        <a:buClr>
                          <a:schemeClr val="accent1"/>
                        </a:buClr>
                        <a:buSzPct val="60000"/>
                        <a:buFont typeface="Wingdings 2" pitchFamily="18" charset="2"/>
                        <a:defRPr sz="1600">
                          <a:solidFill>
                            <a:schemeClr val="tx2"/>
                          </a:solidFill>
                          <a:latin typeface="Franklin Gothic Book" pitchFamily="34" charset="0"/>
                          <a:cs typeface="Arial" charset="0"/>
                        </a:defRPr>
                      </a:lvl5pPr>
                      <a:lvl6pPr marL="2514600" indent="-228600" eaLnBrk="0" fontAlgn="base" hangingPunct="0">
                        <a:spcBef>
                          <a:spcPct val="20000"/>
                        </a:spcBef>
                        <a:spcAft>
                          <a:spcPct val="0"/>
                        </a:spcAft>
                        <a:buClr>
                          <a:schemeClr val="accent1"/>
                        </a:buClr>
                        <a:buSzPct val="60000"/>
                        <a:buFont typeface="Wingdings 2" pitchFamily="18" charset="2"/>
                        <a:defRPr sz="1600">
                          <a:solidFill>
                            <a:schemeClr val="tx2"/>
                          </a:solidFill>
                          <a:latin typeface="Franklin Gothic Book" pitchFamily="34" charset="0"/>
                          <a:cs typeface="Arial" charset="0"/>
                        </a:defRPr>
                      </a:lvl6pPr>
                      <a:lvl7pPr marL="2971800" indent="-228600" eaLnBrk="0" fontAlgn="base" hangingPunct="0">
                        <a:spcBef>
                          <a:spcPct val="20000"/>
                        </a:spcBef>
                        <a:spcAft>
                          <a:spcPct val="0"/>
                        </a:spcAft>
                        <a:buClr>
                          <a:schemeClr val="accent1"/>
                        </a:buClr>
                        <a:buSzPct val="60000"/>
                        <a:buFont typeface="Wingdings 2" pitchFamily="18" charset="2"/>
                        <a:defRPr sz="1600">
                          <a:solidFill>
                            <a:schemeClr val="tx2"/>
                          </a:solidFill>
                          <a:latin typeface="Franklin Gothic Book" pitchFamily="34" charset="0"/>
                          <a:cs typeface="Arial" charset="0"/>
                        </a:defRPr>
                      </a:lvl7pPr>
                      <a:lvl8pPr marL="3429000" indent="-228600" eaLnBrk="0" fontAlgn="base" hangingPunct="0">
                        <a:spcBef>
                          <a:spcPct val="20000"/>
                        </a:spcBef>
                        <a:spcAft>
                          <a:spcPct val="0"/>
                        </a:spcAft>
                        <a:buClr>
                          <a:schemeClr val="accent1"/>
                        </a:buClr>
                        <a:buSzPct val="60000"/>
                        <a:buFont typeface="Wingdings 2" pitchFamily="18" charset="2"/>
                        <a:defRPr sz="1600">
                          <a:solidFill>
                            <a:schemeClr val="tx2"/>
                          </a:solidFill>
                          <a:latin typeface="Franklin Gothic Book" pitchFamily="34" charset="0"/>
                          <a:cs typeface="Arial" charset="0"/>
                        </a:defRPr>
                      </a:lvl8pPr>
                      <a:lvl9pPr marL="3886200" indent="-228600" eaLnBrk="0" fontAlgn="base" hangingPunct="0">
                        <a:spcBef>
                          <a:spcPct val="20000"/>
                        </a:spcBef>
                        <a:spcAft>
                          <a:spcPct val="0"/>
                        </a:spcAft>
                        <a:buClr>
                          <a:schemeClr val="accent1"/>
                        </a:buClr>
                        <a:buSzPct val="60000"/>
                        <a:buFont typeface="Wingdings 2" pitchFamily="18" charset="2"/>
                        <a:defRPr sz="1600">
                          <a:solidFill>
                            <a:schemeClr val="tx2"/>
                          </a:solidFill>
                          <a:latin typeface="Franklin Gothic Book" pitchFamily="34"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de-DE" altLang="de-DE" sz="2000" b="0" i="0" u="none" strike="noStrike" cap="none" normalizeH="0" baseline="0" dirty="0">
                          <a:ln>
                            <a:noFill/>
                          </a:ln>
                          <a:solidFill>
                            <a:schemeClr val="tx1"/>
                          </a:solidFill>
                          <a:effectLst/>
                          <a:latin typeface="Calibri" pitchFamily="34" charset="0"/>
                          <a:ea typeface="ＭＳ Ｐゴシック" pitchFamily="34" charset="-128"/>
                          <a:cs typeface="Arial" charset="0"/>
                        </a:rPr>
                        <a:t>FEV</a:t>
                      </a:r>
                      <a:r>
                        <a:rPr kumimoji="0" lang="de-DE" altLang="de-DE" sz="2400" b="0" i="0" u="none" strike="noStrike" cap="none" normalizeH="0" baseline="-25000" dirty="0">
                          <a:ln>
                            <a:noFill/>
                          </a:ln>
                          <a:solidFill>
                            <a:schemeClr val="tx1"/>
                          </a:solidFill>
                          <a:effectLst/>
                          <a:latin typeface="Calibri" pitchFamily="34" charset="0"/>
                          <a:ea typeface="ＭＳ Ｐゴシック" pitchFamily="34" charset="-128"/>
                          <a:cs typeface="Arial" charset="0"/>
                        </a:rPr>
                        <a:t>1 </a:t>
                      </a:r>
                      <a:r>
                        <a:rPr lang="de-DE" sz="1200" kern="1200" dirty="0">
                          <a:solidFill>
                            <a:schemeClr val="tx1"/>
                          </a:solidFill>
                          <a:effectLst/>
                          <a:latin typeface="Franklin Gothic Book" pitchFamily="34" charset="0"/>
                          <a:ea typeface="+mn-ea"/>
                          <a:cs typeface="Arial" charset="0"/>
                        </a:rPr>
                        <a:t>(nach </a:t>
                      </a:r>
                      <a:r>
                        <a:rPr lang="de-DE" sz="1200" kern="1200" dirty="0" err="1">
                          <a:solidFill>
                            <a:schemeClr val="tx1"/>
                          </a:solidFill>
                          <a:effectLst/>
                          <a:latin typeface="Franklin Gothic Book" pitchFamily="34" charset="0"/>
                          <a:ea typeface="+mn-ea"/>
                          <a:cs typeface="Arial" charset="0"/>
                        </a:rPr>
                        <a:t>Broncho</a:t>
                      </a:r>
                      <a:r>
                        <a:rPr lang="de-DE" sz="1200" kern="1200" dirty="0">
                          <a:solidFill>
                            <a:schemeClr val="tx1"/>
                          </a:solidFill>
                          <a:effectLst/>
                          <a:latin typeface="Franklin Gothic Book" pitchFamily="34" charset="0"/>
                          <a:ea typeface="+mn-ea"/>
                          <a:cs typeface="Arial" charset="0"/>
                        </a:rPr>
                        <a:t>-dilatation)</a:t>
                      </a:r>
                      <a:endParaRPr kumimoji="0" lang="de-DE" altLang="de-DE" sz="2400" b="0" i="0" u="none" strike="noStrike" cap="none" normalizeH="0" baseline="-25000" dirty="0">
                        <a:ln>
                          <a:noFill/>
                        </a:ln>
                        <a:solidFill>
                          <a:schemeClr val="tx1"/>
                        </a:solidFill>
                        <a:effectLst/>
                        <a:latin typeface="Calibri" pitchFamily="34" charset="0"/>
                        <a:ea typeface="ＭＳ Ｐゴシック" pitchFamily="34" charset="-128"/>
                        <a:cs typeface="Arial" charset="0"/>
                      </a:endParaRPr>
                    </a:p>
                  </a:txBody>
                  <a:tcPr marT="45728" marB="4572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824570">
                <a:tc>
                  <a:txBody>
                    <a:bodyPr/>
                    <a:lstStyle/>
                    <a:p>
                      <a:pPr marL="71755" algn="l">
                        <a:lnSpc>
                          <a:spcPct val="107000"/>
                        </a:lnSpc>
                        <a:spcAft>
                          <a:spcPts val="0"/>
                        </a:spcAft>
                      </a:pPr>
                      <a:r>
                        <a:rPr lang="de-DE" sz="2000" dirty="0">
                          <a:effectLst/>
                          <a:latin typeface="+mn-lt"/>
                          <a:ea typeface="Calibri"/>
                          <a:cs typeface="Times New Roman"/>
                        </a:rPr>
                        <a:t>IV (sehr schwer)</a:t>
                      </a:r>
                    </a:p>
                  </a:txBody>
                  <a:tcPr marL="53975" marR="53975" marT="71755" marB="71755"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71755" algn="l">
                        <a:lnSpc>
                          <a:spcPct val="107000"/>
                        </a:lnSpc>
                        <a:spcAft>
                          <a:spcPts val="0"/>
                        </a:spcAft>
                      </a:pPr>
                      <a:r>
                        <a:rPr lang="de-DE" sz="2000" dirty="0">
                          <a:effectLst/>
                          <a:latin typeface="+mn-lt"/>
                          <a:ea typeface="Calibri"/>
                          <a:cs typeface="Times New Roman"/>
                        </a:rPr>
                        <a:t>&lt; 30 % Soll</a:t>
                      </a:r>
                    </a:p>
                  </a:txBody>
                  <a:tcPr marL="53975" marR="53975" marT="71755" marB="71755"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648072">
                <a:tc>
                  <a:txBody>
                    <a:bodyPr/>
                    <a:lstStyle/>
                    <a:p>
                      <a:pPr marL="71755" algn="l">
                        <a:lnSpc>
                          <a:spcPct val="107000"/>
                        </a:lnSpc>
                        <a:spcAft>
                          <a:spcPts val="0"/>
                        </a:spcAft>
                      </a:pPr>
                      <a:r>
                        <a:rPr lang="de-DE" sz="2000" dirty="0">
                          <a:effectLst/>
                          <a:latin typeface="+mn-lt"/>
                        </a:rPr>
                        <a:t>III (schwer)</a:t>
                      </a:r>
                      <a:endParaRPr lang="de-DE" sz="2000" dirty="0">
                        <a:effectLst/>
                        <a:latin typeface="+mn-lt"/>
                        <a:ea typeface="Calibri"/>
                        <a:cs typeface="Times New Roman"/>
                      </a:endParaRPr>
                    </a:p>
                  </a:txBody>
                  <a:tcPr marL="53975" marR="53975" marT="71755" marB="71755"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71755" algn="l">
                        <a:lnSpc>
                          <a:spcPct val="107000"/>
                        </a:lnSpc>
                        <a:spcAft>
                          <a:spcPts val="0"/>
                        </a:spcAft>
                      </a:pPr>
                      <a:r>
                        <a:rPr lang="de-DE" sz="2000" dirty="0">
                          <a:effectLst/>
                          <a:latin typeface="+mn-lt"/>
                        </a:rPr>
                        <a:t>30% - 49%Soll</a:t>
                      </a:r>
                      <a:endParaRPr lang="de-DE" sz="2000" dirty="0">
                        <a:effectLst/>
                        <a:latin typeface="+mn-lt"/>
                        <a:ea typeface="Calibri"/>
                        <a:cs typeface="Times New Roman"/>
                      </a:endParaRPr>
                    </a:p>
                  </a:txBody>
                  <a:tcPr marL="53975" marR="53975" marT="71755" marB="71755"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720080">
                <a:tc>
                  <a:txBody>
                    <a:bodyPr/>
                    <a:lstStyle/>
                    <a:p>
                      <a:pPr marL="71755" algn="l">
                        <a:lnSpc>
                          <a:spcPct val="107000"/>
                        </a:lnSpc>
                        <a:spcAft>
                          <a:spcPts val="0"/>
                        </a:spcAft>
                      </a:pPr>
                      <a:r>
                        <a:rPr lang="de-DE" sz="2000" dirty="0">
                          <a:effectLst/>
                          <a:latin typeface="+mn-lt"/>
                        </a:rPr>
                        <a:t>II (mittel-</a:t>
                      </a:r>
                      <a:r>
                        <a:rPr lang="de-DE" sz="2000" dirty="0" err="1">
                          <a:effectLst/>
                          <a:latin typeface="+mn-lt"/>
                        </a:rPr>
                        <a:t>gradig</a:t>
                      </a:r>
                      <a:r>
                        <a:rPr lang="de-DE" sz="2000" dirty="0">
                          <a:effectLst/>
                          <a:latin typeface="+mn-lt"/>
                        </a:rPr>
                        <a:t>)</a:t>
                      </a:r>
                      <a:endParaRPr lang="de-DE" sz="2000" dirty="0">
                        <a:effectLst/>
                        <a:latin typeface="+mn-lt"/>
                        <a:ea typeface="Calibri"/>
                        <a:cs typeface="Times New Roman"/>
                      </a:endParaRPr>
                    </a:p>
                  </a:txBody>
                  <a:tcPr marL="53975" marR="53975" marT="71755" marB="71755"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71755" algn="l">
                        <a:lnSpc>
                          <a:spcPct val="107000"/>
                        </a:lnSpc>
                        <a:spcAft>
                          <a:spcPts val="0"/>
                        </a:spcAft>
                      </a:pPr>
                      <a:r>
                        <a:rPr lang="de-DE" sz="2000" dirty="0">
                          <a:effectLst/>
                          <a:latin typeface="+mn-lt"/>
                        </a:rPr>
                        <a:t>50% - 79% Soll</a:t>
                      </a:r>
                      <a:endParaRPr lang="de-DE" sz="2000" dirty="0">
                        <a:effectLst/>
                        <a:latin typeface="+mn-lt"/>
                        <a:ea typeface="Calibri"/>
                        <a:cs typeface="Times New Roman"/>
                      </a:endParaRPr>
                    </a:p>
                  </a:txBody>
                  <a:tcPr marL="53975" marR="53975" marT="71755" marB="71755"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382365">
                <a:tc>
                  <a:txBody>
                    <a:bodyPr/>
                    <a:lstStyle/>
                    <a:p>
                      <a:pPr marL="71755" algn="l">
                        <a:lnSpc>
                          <a:spcPct val="107000"/>
                        </a:lnSpc>
                        <a:spcAft>
                          <a:spcPts val="0"/>
                        </a:spcAft>
                      </a:pPr>
                      <a:r>
                        <a:rPr lang="de-DE" sz="2000" dirty="0">
                          <a:effectLst/>
                          <a:latin typeface="+mn-lt"/>
                        </a:rPr>
                        <a:t>I (leicht)</a:t>
                      </a:r>
                      <a:endParaRPr lang="de-DE" sz="2000" dirty="0">
                        <a:effectLst/>
                        <a:latin typeface="+mn-lt"/>
                        <a:ea typeface="Calibri"/>
                        <a:cs typeface="Times New Roman"/>
                      </a:endParaRPr>
                    </a:p>
                  </a:txBody>
                  <a:tcPr marL="53975" marR="53975" marT="71755" marB="71755"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71755" algn="l">
                        <a:lnSpc>
                          <a:spcPct val="107000"/>
                        </a:lnSpc>
                        <a:spcAft>
                          <a:spcPts val="0"/>
                        </a:spcAft>
                      </a:pPr>
                      <a:r>
                        <a:rPr lang="de-DE" sz="2000" dirty="0">
                          <a:effectLst/>
                          <a:latin typeface="+mn-lt"/>
                        </a:rPr>
                        <a:t>≥ 80% Soll</a:t>
                      </a:r>
                      <a:endParaRPr lang="de-DE" sz="2000" dirty="0">
                        <a:effectLst/>
                        <a:latin typeface="+mn-lt"/>
                        <a:ea typeface="Calibri"/>
                        <a:cs typeface="Times New Roman"/>
                      </a:endParaRPr>
                    </a:p>
                  </a:txBody>
                  <a:tcPr marL="53975" marR="53975" marT="71755" marB="71755"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bl>
          </a:graphicData>
        </a:graphic>
      </p:graphicFrame>
      <p:sp>
        <p:nvSpPr>
          <p:cNvPr id="25623" name="Text Box 35"/>
          <p:cNvSpPr txBox="1">
            <a:spLocks noChangeArrowheads="1"/>
          </p:cNvSpPr>
          <p:nvPr/>
        </p:nvSpPr>
        <p:spPr bwMode="auto">
          <a:xfrm rot="19522941">
            <a:off x="498005" y="2845627"/>
            <a:ext cx="1769739" cy="421654"/>
          </a:xfrm>
          <a:prstGeom prst="rect">
            <a:avLst/>
          </a:prstGeom>
          <a:solidFill>
            <a:schemeClr val="bg1">
              <a:lumMod val="95000"/>
            </a:schemeClr>
          </a:solidFill>
          <a:ln w="9525">
            <a:solidFill>
              <a:schemeClr val="tx1"/>
            </a:solidFill>
            <a:miter lim="800000"/>
            <a:headEnd/>
            <a:tailEnd/>
          </a:ln>
        </p:spPr>
        <p:txBody>
          <a:bodyPr wrap="square">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cs typeface="Arial"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cs typeface="Arial"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cs typeface="Arial"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cs typeface="Arial"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cs typeface="Arial"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9pPr>
          </a:lstStyle>
          <a:p>
            <a:pPr marL="71755">
              <a:lnSpc>
                <a:spcPct val="107000"/>
              </a:lnSpc>
              <a:buNone/>
            </a:pPr>
            <a:r>
              <a:rPr lang="de-DE" altLang="de-DE" sz="2000" b="1" dirty="0">
                <a:solidFill>
                  <a:schemeClr val="tx1"/>
                </a:solidFill>
                <a:latin typeface="Calibri" pitchFamily="34" charset="0"/>
              </a:rPr>
              <a:t>FEV</a:t>
            </a:r>
            <a:r>
              <a:rPr lang="de-DE" altLang="de-DE" sz="2000" b="1" baseline="-25000" dirty="0">
                <a:solidFill>
                  <a:schemeClr val="tx1"/>
                </a:solidFill>
                <a:latin typeface="Calibri" pitchFamily="34" charset="0"/>
              </a:rPr>
              <a:t>1</a:t>
            </a:r>
            <a:r>
              <a:rPr lang="de-DE" altLang="de-DE" sz="2000" b="1" dirty="0">
                <a:solidFill>
                  <a:schemeClr val="tx1"/>
                </a:solidFill>
                <a:latin typeface="Calibri" pitchFamily="34" charset="0"/>
              </a:rPr>
              <a:t>/FVC&lt;0,7</a:t>
            </a:r>
            <a:endParaRPr lang="de-DE" sz="2000" b="1" dirty="0">
              <a:solidFill>
                <a:schemeClr val="tx1"/>
              </a:solidFill>
              <a:latin typeface="Calibri" pitchFamily="34" charset="0"/>
            </a:endParaRPr>
          </a:p>
        </p:txBody>
      </p:sp>
      <p:sp>
        <p:nvSpPr>
          <p:cNvPr id="25624" name="Text Box 36"/>
          <p:cNvSpPr txBox="1">
            <a:spLocks noChangeArrowheads="1"/>
          </p:cNvSpPr>
          <p:nvPr/>
        </p:nvSpPr>
        <p:spPr bwMode="auto">
          <a:xfrm>
            <a:off x="2524696" y="1785010"/>
            <a:ext cx="1975296" cy="707886"/>
          </a:xfrm>
          <a:prstGeom prst="rect">
            <a:avLst/>
          </a:prstGeom>
          <a:solidFill>
            <a:schemeClr val="bg1">
              <a:lumMod val="95000"/>
            </a:schemeClr>
          </a:solidFill>
          <a:ln w="9525">
            <a:solidFill>
              <a:schemeClr val="tx1"/>
            </a:solidFill>
            <a:miter lim="800000"/>
            <a:headEnd/>
            <a:tailEnd/>
          </a:ln>
        </p:spPr>
        <p:txBody>
          <a:bodyPr wrap="square">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cs typeface="Arial"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cs typeface="Arial"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cs typeface="Arial"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cs typeface="Arial"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cs typeface="Arial"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9pPr>
          </a:lstStyle>
          <a:p>
            <a:pPr algn="ctr">
              <a:spcBef>
                <a:spcPct val="50000"/>
              </a:spcBef>
              <a:buClrTx/>
              <a:buSzTx/>
              <a:buFontTx/>
              <a:buNone/>
            </a:pPr>
            <a:r>
              <a:rPr lang="de-DE" altLang="de-DE" sz="2000" b="1" dirty="0">
                <a:solidFill>
                  <a:schemeClr val="tx1"/>
                </a:solidFill>
                <a:latin typeface="Calibri" pitchFamily="34" charset="0"/>
              </a:rPr>
              <a:t>Beurteilung der Obstruktion</a:t>
            </a:r>
          </a:p>
        </p:txBody>
      </p:sp>
      <p:grpSp>
        <p:nvGrpSpPr>
          <p:cNvPr id="610348" name="Group 44"/>
          <p:cNvGrpSpPr>
            <a:grpSpLocks/>
          </p:cNvGrpSpPr>
          <p:nvPr/>
        </p:nvGrpSpPr>
        <p:grpSpPr bwMode="auto">
          <a:xfrm>
            <a:off x="4610101" y="1644105"/>
            <a:ext cx="4146551" cy="4787900"/>
            <a:chOff x="2904" y="991"/>
            <a:chExt cx="2612" cy="3016"/>
          </a:xfrm>
          <a:solidFill>
            <a:schemeClr val="accent1">
              <a:lumMod val="75000"/>
            </a:schemeClr>
          </a:solidFill>
        </p:grpSpPr>
        <p:grpSp>
          <p:nvGrpSpPr>
            <p:cNvPr id="25628" name="Group 5"/>
            <p:cNvGrpSpPr>
              <a:grpSpLocks/>
            </p:cNvGrpSpPr>
            <p:nvPr/>
          </p:nvGrpSpPr>
          <p:grpSpPr bwMode="auto">
            <a:xfrm>
              <a:off x="4016" y="2006"/>
              <a:ext cx="1468" cy="1546"/>
              <a:chOff x="6375488" y="3184189"/>
              <a:chExt cx="2331121" cy="2454611"/>
            </a:xfrm>
            <a:grpFill/>
          </p:grpSpPr>
          <p:sp>
            <p:nvSpPr>
              <p:cNvPr id="25636" name="1 Rectángulo"/>
              <p:cNvSpPr>
                <a:spLocks noChangeArrowheads="1"/>
              </p:cNvSpPr>
              <p:nvPr/>
            </p:nvSpPr>
            <p:spPr bwMode="auto">
              <a:xfrm>
                <a:off x="6375488" y="3184189"/>
                <a:ext cx="2331121" cy="2454611"/>
              </a:xfrm>
              <a:prstGeom prst="rect">
                <a:avLst/>
              </a:prstGeom>
              <a:grpFill/>
              <a:ln w="25400" algn="ctr">
                <a:solidFill>
                  <a:schemeClr val="tx1"/>
                </a:solidFill>
                <a:miter lim="800000"/>
                <a:headEnd/>
                <a:tailEnd/>
              </a:ln>
            </p:spPr>
            <p:txBody>
              <a:bodyPr anchor="ctr"/>
              <a:lstStyle>
                <a:lvl1pPr defTabSz="457200"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cs typeface="Arial" charset="0"/>
                  </a:defRPr>
                </a:lvl1pPr>
                <a:lvl2pPr marL="742950" indent="-285750" defTabSz="45720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cs typeface="Arial" charset="0"/>
                  </a:defRPr>
                </a:lvl2pPr>
                <a:lvl3pPr marL="1143000" indent="-228600" defTabSz="4572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cs typeface="Arial" charset="0"/>
                  </a:defRPr>
                </a:lvl3pPr>
                <a:lvl4pPr marL="1600200" indent="-228600" defTabSz="4572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cs typeface="Arial" charset="0"/>
                  </a:defRPr>
                </a:lvl4pPr>
                <a:lvl5pPr marL="2057400" indent="-228600" defTabSz="4572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cs typeface="Arial" charset="0"/>
                  </a:defRPr>
                </a:lvl5pPr>
                <a:lvl6pPr marL="2514600" indent="-228600" defTabSz="4572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6pPr>
                <a:lvl7pPr marL="2971800" indent="-228600" defTabSz="4572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7pPr>
                <a:lvl8pPr marL="3429000" indent="-228600" defTabSz="4572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8pPr>
                <a:lvl9pPr marL="3886200" indent="-228600" defTabSz="4572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9pPr>
              </a:lstStyle>
              <a:p>
                <a:pPr algn="ctr" eaLnBrk="1" hangingPunct="1">
                  <a:spcBef>
                    <a:spcPct val="0"/>
                  </a:spcBef>
                  <a:buClrTx/>
                  <a:buSzTx/>
                  <a:buFontTx/>
                  <a:buNone/>
                </a:pPr>
                <a:endParaRPr lang="de-DE" altLang="de-DE" sz="1400">
                  <a:solidFill>
                    <a:srgbClr val="FFFFFF"/>
                  </a:solidFill>
                </a:endParaRPr>
              </a:p>
            </p:txBody>
          </p:sp>
          <p:cxnSp>
            <p:nvCxnSpPr>
              <p:cNvPr id="17" name="14 Conector recto"/>
              <p:cNvCxnSpPr>
                <a:stCxn id="25636" idx="0"/>
                <a:endCxn id="25636" idx="2"/>
              </p:cNvCxnSpPr>
              <p:nvPr/>
            </p:nvCxnSpPr>
            <p:spPr>
              <a:xfrm>
                <a:off x="7541049" y="3184189"/>
                <a:ext cx="0" cy="2454611"/>
              </a:xfrm>
              <a:prstGeom prst="line">
                <a:avLst/>
              </a:prstGeom>
              <a:grpFill/>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15 Conector recto"/>
              <p:cNvCxnSpPr>
                <a:stCxn id="25636" idx="1"/>
                <a:endCxn id="25636" idx="3"/>
              </p:cNvCxnSpPr>
              <p:nvPr/>
            </p:nvCxnSpPr>
            <p:spPr>
              <a:xfrm>
                <a:off x="6375488" y="4411495"/>
                <a:ext cx="2331121" cy="0"/>
              </a:xfrm>
              <a:prstGeom prst="line">
                <a:avLst/>
              </a:prstGeom>
              <a:grpFill/>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639" name="16 CuadroTexto"/>
              <p:cNvSpPr txBox="1">
                <a:spLocks noChangeArrowheads="1"/>
              </p:cNvSpPr>
              <p:nvPr/>
            </p:nvSpPr>
            <p:spPr bwMode="auto">
              <a:xfrm>
                <a:off x="6719888" y="3473450"/>
                <a:ext cx="425450" cy="641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cs typeface="Arial" charset="0"/>
                  </a:defRPr>
                </a:lvl1pPr>
                <a:lvl2pPr marL="742950" indent="-285750" defTabSz="45720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cs typeface="Arial" charset="0"/>
                  </a:defRPr>
                </a:lvl2pPr>
                <a:lvl3pPr marL="1143000" indent="-228600" defTabSz="4572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cs typeface="Arial" charset="0"/>
                  </a:defRPr>
                </a:lvl3pPr>
                <a:lvl4pPr marL="1600200" indent="-228600" defTabSz="4572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cs typeface="Arial" charset="0"/>
                  </a:defRPr>
                </a:lvl4pPr>
                <a:lvl5pPr marL="2057400" indent="-228600" defTabSz="4572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cs typeface="Arial" charset="0"/>
                  </a:defRPr>
                </a:lvl5pPr>
                <a:lvl6pPr marL="2514600" indent="-228600" defTabSz="4572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6pPr>
                <a:lvl7pPr marL="2971800" indent="-228600" defTabSz="4572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7pPr>
                <a:lvl8pPr marL="3429000" indent="-228600" defTabSz="4572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8pPr>
                <a:lvl9pPr marL="3886200" indent="-228600" defTabSz="4572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9pPr>
              </a:lstStyle>
              <a:p>
                <a:pPr algn="ctr" eaLnBrk="1" hangingPunct="1">
                  <a:spcBef>
                    <a:spcPct val="0"/>
                  </a:spcBef>
                  <a:buClrTx/>
                  <a:buSzTx/>
                  <a:buFontTx/>
                  <a:buNone/>
                </a:pPr>
                <a:r>
                  <a:rPr lang="en-US" altLang="de-DE" sz="3600" b="1" dirty="0">
                    <a:solidFill>
                      <a:schemeClr val="bg1"/>
                    </a:solidFill>
                    <a:latin typeface="Calibri" pitchFamily="34" charset="0"/>
                    <a:ea typeface="ＭＳ Ｐゴシック" pitchFamily="34" charset="-128"/>
                  </a:rPr>
                  <a:t>C</a:t>
                </a:r>
                <a:endParaRPr lang="en-US" altLang="de-DE" sz="2400" dirty="0">
                  <a:solidFill>
                    <a:schemeClr val="bg1"/>
                  </a:solidFill>
                  <a:latin typeface="Calibri" pitchFamily="34" charset="0"/>
                  <a:ea typeface="ＭＳ Ｐゴシック" pitchFamily="34" charset="-128"/>
                </a:endParaRPr>
              </a:p>
            </p:txBody>
          </p:sp>
          <p:sp>
            <p:nvSpPr>
              <p:cNvPr id="25640" name="17 CuadroTexto"/>
              <p:cNvSpPr txBox="1">
                <a:spLocks noChangeArrowheads="1"/>
              </p:cNvSpPr>
              <p:nvPr/>
            </p:nvSpPr>
            <p:spPr bwMode="auto">
              <a:xfrm>
                <a:off x="7924800" y="3473450"/>
                <a:ext cx="473075" cy="641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cs typeface="Arial" charset="0"/>
                  </a:defRPr>
                </a:lvl1pPr>
                <a:lvl2pPr marL="742950" indent="-285750" defTabSz="45720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cs typeface="Arial" charset="0"/>
                  </a:defRPr>
                </a:lvl2pPr>
                <a:lvl3pPr marL="1143000" indent="-228600" defTabSz="4572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cs typeface="Arial" charset="0"/>
                  </a:defRPr>
                </a:lvl3pPr>
                <a:lvl4pPr marL="1600200" indent="-228600" defTabSz="4572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cs typeface="Arial" charset="0"/>
                  </a:defRPr>
                </a:lvl4pPr>
                <a:lvl5pPr marL="2057400" indent="-228600" defTabSz="4572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cs typeface="Arial" charset="0"/>
                  </a:defRPr>
                </a:lvl5pPr>
                <a:lvl6pPr marL="2514600" indent="-228600" defTabSz="4572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6pPr>
                <a:lvl7pPr marL="2971800" indent="-228600" defTabSz="4572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7pPr>
                <a:lvl8pPr marL="3429000" indent="-228600" defTabSz="4572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8pPr>
                <a:lvl9pPr marL="3886200" indent="-228600" defTabSz="4572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9pPr>
              </a:lstStyle>
              <a:p>
                <a:pPr algn="ctr" eaLnBrk="1" hangingPunct="1">
                  <a:spcBef>
                    <a:spcPct val="0"/>
                  </a:spcBef>
                  <a:buClrTx/>
                  <a:buSzTx/>
                  <a:buFontTx/>
                  <a:buNone/>
                </a:pPr>
                <a:r>
                  <a:rPr lang="en-US" altLang="de-DE" sz="3600" b="1" dirty="0">
                    <a:solidFill>
                      <a:schemeClr val="bg1"/>
                    </a:solidFill>
                    <a:latin typeface="Calibri" pitchFamily="34" charset="0"/>
                    <a:ea typeface="ＭＳ Ｐゴシック" pitchFamily="34" charset="-128"/>
                  </a:rPr>
                  <a:t>D</a:t>
                </a:r>
                <a:endParaRPr lang="en-US" altLang="de-DE" sz="2400" dirty="0">
                  <a:solidFill>
                    <a:schemeClr val="bg1"/>
                  </a:solidFill>
                  <a:latin typeface="Calibri" pitchFamily="34" charset="0"/>
                  <a:ea typeface="ＭＳ Ｐゴシック" pitchFamily="34" charset="-128"/>
                </a:endParaRPr>
              </a:p>
            </p:txBody>
          </p:sp>
          <p:sp>
            <p:nvSpPr>
              <p:cNvPr id="25641" name="18 CuadroTexto"/>
              <p:cNvSpPr txBox="1">
                <a:spLocks noChangeArrowheads="1"/>
              </p:cNvSpPr>
              <p:nvPr/>
            </p:nvSpPr>
            <p:spPr bwMode="auto">
              <a:xfrm>
                <a:off x="6653213" y="4616450"/>
                <a:ext cx="565150" cy="641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cs typeface="Arial" charset="0"/>
                  </a:defRPr>
                </a:lvl1pPr>
                <a:lvl2pPr marL="742950" indent="-285750" defTabSz="45720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cs typeface="Arial" charset="0"/>
                  </a:defRPr>
                </a:lvl2pPr>
                <a:lvl3pPr marL="1143000" indent="-228600" defTabSz="4572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cs typeface="Arial" charset="0"/>
                  </a:defRPr>
                </a:lvl3pPr>
                <a:lvl4pPr marL="1600200" indent="-228600" defTabSz="4572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cs typeface="Arial" charset="0"/>
                  </a:defRPr>
                </a:lvl4pPr>
                <a:lvl5pPr marL="2057400" indent="-228600" defTabSz="4572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cs typeface="Arial" charset="0"/>
                  </a:defRPr>
                </a:lvl5pPr>
                <a:lvl6pPr marL="2514600" indent="-228600" defTabSz="4572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6pPr>
                <a:lvl7pPr marL="2971800" indent="-228600" defTabSz="4572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7pPr>
                <a:lvl8pPr marL="3429000" indent="-228600" defTabSz="4572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8pPr>
                <a:lvl9pPr marL="3886200" indent="-228600" defTabSz="4572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9pPr>
              </a:lstStyle>
              <a:p>
                <a:pPr algn="ctr" eaLnBrk="1" hangingPunct="1">
                  <a:spcBef>
                    <a:spcPct val="0"/>
                  </a:spcBef>
                  <a:buClrTx/>
                  <a:buSzTx/>
                  <a:buFontTx/>
                  <a:buNone/>
                </a:pPr>
                <a:r>
                  <a:rPr lang="en-US" altLang="de-DE" sz="3600" b="1" dirty="0">
                    <a:solidFill>
                      <a:schemeClr val="tx1"/>
                    </a:solidFill>
                    <a:latin typeface="Calibri" pitchFamily="34" charset="0"/>
                    <a:ea typeface="ＭＳ Ｐゴシック" pitchFamily="34" charset="-128"/>
                  </a:rPr>
                  <a:t> </a:t>
                </a:r>
                <a:r>
                  <a:rPr lang="en-US" altLang="de-DE" sz="3600" b="1" dirty="0">
                    <a:solidFill>
                      <a:schemeClr val="bg1"/>
                    </a:solidFill>
                    <a:latin typeface="Calibri" pitchFamily="34" charset="0"/>
                    <a:ea typeface="ＭＳ Ｐゴシック" pitchFamily="34" charset="-128"/>
                  </a:rPr>
                  <a:t>A</a:t>
                </a:r>
                <a:endParaRPr lang="en-US" altLang="de-DE" sz="2400" dirty="0">
                  <a:solidFill>
                    <a:schemeClr val="bg1"/>
                  </a:solidFill>
                  <a:latin typeface="Calibri" pitchFamily="34" charset="0"/>
                  <a:ea typeface="ＭＳ Ｐゴシック" pitchFamily="34" charset="-128"/>
                </a:endParaRPr>
              </a:p>
            </p:txBody>
          </p:sp>
          <p:sp>
            <p:nvSpPr>
              <p:cNvPr id="25642" name="19 CuadroTexto"/>
              <p:cNvSpPr txBox="1">
                <a:spLocks noChangeArrowheads="1"/>
              </p:cNvSpPr>
              <p:nvPr/>
            </p:nvSpPr>
            <p:spPr bwMode="auto">
              <a:xfrm>
                <a:off x="7924800" y="4616450"/>
                <a:ext cx="439738" cy="641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cs typeface="Arial" charset="0"/>
                  </a:defRPr>
                </a:lvl1pPr>
                <a:lvl2pPr marL="742950" indent="-285750" defTabSz="45720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cs typeface="Arial" charset="0"/>
                  </a:defRPr>
                </a:lvl2pPr>
                <a:lvl3pPr marL="1143000" indent="-228600" defTabSz="4572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cs typeface="Arial" charset="0"/>
                  </a:defRPr>
                </a:lvl3pPr>
                <a:lvl4pPr marL="1600200" indent="-228600" defTabSz="4572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cs typeface="Arial" charset="0"/>
                  </a:defRPr>
                </a:lvl4pPr>
                <a:lvl5pPr marL="2057400" indent="-228600" defTabSz="4572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cs typeface="Arial" charset="0"/>
                  </a:defRPr>
                </a:lvl5pPr>
                <a:lvl6pPr marL="2514600" indent="-228600" defTabSz="4572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6pPr>
                <a:lvl7pPr marL="2971800" indent="-228600" defTabSz="4572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7pPr>
                <a:lvl8pPr marL="3429000" indent="-228600" defTabSz="4572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8pPr>
                <a:lvl9pPr marL="3886200" indent="-228600" defTabSz="4572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9pPr>
              </a:lstStyle>
              <a:p>
                <a:pPr algn="ctr" eaLnBrk="1" hangingPunct="1">
                  <a:spcBef>
                    <a:spcPct val="0"/>
                  </a:spcBef>
                  <a:buClrTx/>
                  <a:buSzTx/>
                  <a:buFontTx/>
                  <a:buNone/>
                </a:pPr>
                <a:r>
                  <a:rPr lang="en-US" altLang="de-DE" sz="3600" b="1" dirty="0">
                    <a:solidFill>
                      <a:schemeClr val="bg1"/>
                    </a:solidFill>
                    <a:latin typeface="Calibri" pitchFamily="34" charset="0"/>
                    <a:ea typeface="ＭＳ Ｐゴシック" pitchFamily="34" charset="-128"/>
                  </a:rPr>
                  <a:t>B</a:t>
                </a:r>
                <a:endParaRPr lang="en-US" altLang="de-DE" sz="2400" dirty="0">
                  <a:solidFill>
                    <a:schemeClr val="bg1"/>
                  </a:solidFill>
                  <a:latin typeface="Calibri" pitchFamily="34" charset="0"/>
                  <a:ea typeface="ＭＳ Ｐゴシック" pitchFamily="34" charset="-128"/>
                </a:endParaRPr>
              </a:p>
            </p:txBody>
          </p:sp>
        </p:grpSp>
        <p:sp>
          <p:nvSpPr>
            <p:cNvPr id="25629" name="TextBox 2"/>
            <p:cNvSpPr txBox="1">
              <a:spLocks noChangeArrowheads="1"/>
            </p:cNvSpPr>
            <p:nvPr/>
          </p:nvSpPr>
          <p:spPr bwMode="auto">
            <a:xfrm>
              <a:off x="3964" y="3600"/>
              <a:ext cx="770" cy="407"/>
            </a:xfrm>
            <a:prstGeom prst="rect">
              <a:avLst/>
            </a:prstGeom>
            <a:grpFill/>
            <a:ln w="9525">
              <a:solidFill>
                <a:schemeClr val="tx1"/>
              </a:solidFill>
              <a:miter lim="800000"/>
              <a:headEnd/>
              <a:tailEnd/>
            </a:ln>
          </p:spPr>
          <p:txBody>
            <a:bodyPr wrap="none">
              <a:spAutoFit/>
            </a:bodyPr>
            <a:lstStyle>
              <a:lvl1pPr defTabSz="457200"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cs typeface="Arial" charset="0"/>
                </a:defRPr>
              </a:lvl1pPr>
              <a:lvl2pPr marL="742950" indent="-285750" defTabSz="45720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cs typeface="Arial" charset="0"/>
                </a:defRPr>
              </a:lvl2pPr>
              <a:lvl3pPr marL="1143000" indent="-228600" defTabSz="4572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cs typeface="Arial" charset="0"/>
                </a:defRPr>
              </a:lvl3pPr>
              <a:lvl4pPr marL="1600200" indent="-228600" defTabSz="4572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cs typeface="Arial" charset="0"/>
                </a:defRPr>
              </a:lvl4pPr>
              <a:lvl5pPr marL="2057400" indent="-228600" defTabSz="4572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cs typeface="Arial" charset="0"/>
                </a:defRPr>
              </a:lvl5pPr>
              <a:lvl6pPr marL="2514600" indent="-228600" defTabSz="4572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6pPr>
              <a:lvl7pPr marL="2971800" indent="-228600" defTabSz="4572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7pPr>
              <a:lvl8pPr marL="3429000" indent="-228600" defTabSz="4572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8pPr>
              <a:lvl9pPr marL="3886200" indent="-228600" defTabSz="4572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9pPr>
            </a:lstStyle>
            <a:p>
              <a:pPr algn="ctr" eaLnBrk="1" hangingPunct="1">
                <a:spcBef>
                  <a:spcPct val="0"/>
                </a:spcBef>
                <a:buClrTx/>
                <a:buSzTx/>
                <a:buFontTx/>
                <a:buNone/>
              </a:pPr>
              <a:r>
                <a:rPr lang="en-US" altLang="de-DE" sz="1800" dirty="0">
                  <a:solidFill>
                    <a:schemeClr val="bg1"/>
                  </a:solidFill>
                  <a:latin typeface="Calibri" pitchFamily="34" charset="0"/>
                  <a:ea typeface="ＭＳ Ｐゴシック" pitchFamily="34" charset="-128"/>
                </a:rPr>
                <a:t>CAT &lt; 10</a:t>
              </a:r>
            </a:p>
            <a:p>
              <a:pPr algn="ctr" eaLnBrk="1" hangingPunct="1">
                <a:spcBef>
                  <a:spcPct val="0"/>
                </a:spcBef>
                <a:buClrTx/>
                <a:buSzTx/>
                <a:buNone/>
              </a:pPr>
              <a:r>
                <a:rPr lang="en-US" altLang="de-DE" sz="1800" dirty="0" err="1">
                  <a:solidFill>
                    <a:schemeClr val="bg1"/>
                  </a:solidFill>
                  <a:latin typeface="Calibri" pitchFamily="34" charset="0"/>
                  <a:ea typeface="ＭＳ Ｐゴシック" pitchFamily="34" charset="-128"/>
                </a:rPr>
                <a:t>mMRC</a:t>
              </a:r>
              <a:r>
                <a:rPr lang="en-US" altLang="de-DE" sz="1800" dirty="0">
                  <a:solidFill>
                    <a:schemeClr val="bg1"/>
                  </a:solidFill>
                  <a:latin typeface="Calibri" pitchFamily="34" charset="0"/>
                  <a:ea typeface="ＭＳ Ｐゴシック" pitchFamily="34" charset="-128"/>
                </a:rPr>
                <a:t> 0-1 </a:t>
              </a:r>
            </a:p>
          </p:txBody>
        </p:sp>
        <p:sp>
          <p:nvSpPr>
            <p:cNvPr id="25630" name="TextBox 2"/>
            <p:cNvSpPr txBox="1">
              <a:spLocks noChangeArrowheads="1"/>
            </p:cNvSpPr>
            <p:nvPr/>
          </p:nvSpPr>
          <p:spPr bwMode="auto">
            <a:xfrm>
              <a:off x="4783" y="3600"/>
              <a:ext cx="725" cy="407"/>
            </a:xfrm>
            <a:prstGeom prst="rect">
              <a:avLst/>
            </a:prstGeom>
            <a:grpFill/>
            <a:ln w="9525">
              <a:solidFill>
                <a:schemeClr val="tx1"/>
              </a:solidFill>
              <a:miter lim="800000"/>
              <a:headEnd/>
              <a:tailEnd/>
            </a:ln>
          </p:spPr>
          <p:txBody>
            <a:bodyPr wrap="none">
              <a:spAutoFit/>
            </a:bodyPr>
            <a:lstStyle>
              <a:lvl1pPr defTabSz="457200"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cs typeface="Arial" charset="0"/>
                </a:defRPr>
              </a:lvl1pPr>
              <a:lvl2pPr marL="742950" indent="-285750" defTabSz="45720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cs typeface="Arial" charset="0"/>
                </a:defRPr>
              </a:lvl2pPr>
              <a:lvl3pPr marL="1143000" indent="-228600" defTabSz="4572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cs typeface="Arial" charset="0"/>
                </a:defRPr>
              </a:lvl3pPr>
              <a:lvl4pPr marL="1600200" indent="-228600" defTabSz="4572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cs typeface="Arial" charset="0"/>
                </a:defRPr>
              </a:lvl4pPr>
              <a:lvl5pPr marL="2057400" indent="-228600" defTabSz="4572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cs typeface="Arial" charset="0"/>
                </a:defRPr>
              </a:lvl5pPr>
              <a:lvl6pPr marL="2514600" indent="-228600" defTabSz="4572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6pPr>
              <a:lvl7pPr marL="2971800" indent="-228600" defTabSz="4572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7pPr>
              <a:lvl8pPr marL="3429000" indent="-228600" defTabSz="4572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8pPr>
              <a:lvl9pPr marL="3886200" indent="-228600" defTabSz="4572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9pPr>
            </a:lstStyle>
            <a:p>
              <a:pPr algn="ctr" eaLnBrk="1" hangingPunct="1">
                <a:spcBef>
                  <a:spcPct val="0"/>
                </a:spcBef>
                <a:buClrTx/>
                <a:buSzTx/>
                <a:buFontTx/>
                <a:buNone/>
              </a:pPr>
              <a:r>
                <a:rPr lang="en-US" altLang="de-DE" sz="1800" dirty="0">
                  <a:solidFill>
                    <a:schemeClr val="bg1"/>
                  </a:solidFill>
                  <a:latin typeface="Calibri" pitchFamily="34" charset="0"/>
                  <a:ea typeface="ＭＳ Ｐゴシック" pitchFamily="34" charset="-128"/>
                </a:rPr>
                <a:t>CAT 10+</a:t>
              </a:r>
            </a:p>
            <a:p>
              <a:pPr algn="ctr" eaLnBrk="1" hangingPunct="1">
                <a:spcBef>
                  <a:spcPct val="0"/>
                </a:spcBef>
                <a:buClrTx/>
                <a:buSzTx/>
                <a:buNone/>
              </a:pPr>
              <a:r>
                <a:rPr lang="en-US" altLang="de-DE" sz="1800" dirty="0" err="1">
                  <a:solidFill>
                    <a:schemeClr val="bg1"/>
                  </a:solidFill>
                  <a:latin typeface="Calibri" pitchFamily="34" charset="0"/>
                  <a:ea typeface="ＭＳ Ｐゴシック" pitchFamily="34" charset="-128"/>
                </a:rPr>
                <a:t>mMRC</a:t>
              </a:r>
              <a:r>
                <a:rPr lang="en-US" altLang="de-DE" sz="1800">
                  <a:solidFill>
                    <a:schemeClr val="bg1"/>
                  </a:solidFill>
                  <a:latin typeface="Calibri" pitchFamily="34" charset="0"/>
                  <a:ea typeface="ＭＳ Ｐゴシック" pitchFamily="34" charset="-128"/>
                </a:rPr>
                <a:t> 2+ </a:t>
              </a:r>
              <a:endParaRPr lang="en-US" altLang="de-DE" sz="1800" dirty="0">
                <a:solidFill>
                  <a:schemeClr val="bg1"/>
                </a:solidFill>
                <a:latin typeface="Calibri" pitchFamily="34" charset="0"/>
                <a:ea typeface="ＭＳ Ｐゴシック" pitchFamily="34" charset="-128"/>
              </a:endParaRPr>
            </a:p>
          </p:txBody>
        </p:sp>
        <p:sp>
          <p:nvSpPr>
            <p:cNvPr id="25632" name="Tekstfelt 12"/>
            <p:cNvSpPr txBox="1">
              <a:spLocks noChangeArrowheads="1"/>
            </p:cNvSpPr>
            <p:nvPr/>
          </p:nvSpPr>
          <p:spPr bwMode="auto">
            <a:xfrm>
              <a:off x="2909" y="2895"/>
              <a:ext cx="979" cy="465"/>
            </a:xfrm>
            <a:prstGeom prst="rect">
              <a:avLst/>
            </a:prstGeom>
            <a:grpFill/>
            <a:ln w="9525">
              <a:solidFill>
                <a:schemeClr val="tx1"/>
              </a:solidFill>
              <a:miter lim="800000"/>
              <a:headEnd/>
              <a:tailEnd/>
            </a:ln>
          </p:spPr>
          <p:txBody>
            <a:bodyPr>
              <a:spAutoFit/>
            </a:bodyPr>
            <a:lstStyle>
              <a:lvl1pPr defTabSz="457200"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cs typeface="Arial" charset="0"/>
                </a:defRPr>
              </a:lvl1pPr>
              <a:lvl2pPr marL="742950" indent="-285750" defTabSz="45720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cs typeface="Arial" charset="0"/>
                </a:defRPr>
              </a:lvl2pPr>
              <a:lvl3pPr marL="1143000" indent="-228600" defTabSz="4572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cs typeface="Arial" charset="0"/>
                </a:defRPr>
              </a:lvl3pPr>
              <a:lvl4pPr marL="1600200" indent="-228600" defTabSz="4572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cs typeface="Arial" charset="0"/>
                </a:defRPr>
              </a:lvl4pPr>
              <a:lvl5pPr marL="2057400" indent="-228600" defTabSz="4572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cs typeface="Arial" charset="0"/>
                </a:defRPr>
              </a:lvl5pPr>
              <a:lvl6pPr marL="2514600" indent="-228600" defTabSz="4572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6pPr>
              <a:lvl7pPr marL="2971800" indent="-228600" defTabSz="4572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7pPr>
              <a:lvl8pPr marL="3429000" indent="-228600" defTabSz="4572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8pPr>
              <a:lvl9pPr marL="3886200" indent="-228600" defTabSz="4572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9pPr>
            </a:lstStyle>
            <a:p>
              <a:pPr algn="ctr" eaLnBrk="1" hangingPunct="1">
                <a:spcBef>
                  <a:spcPct val="0"/>
                </a:spcBef>
                <a:buClrTx/>
                <a:buSzTx/>
                <a:buFontTx/>
                <a:buNone/>
              </a:pPr>
              <a:r>
                <a:rPr lang="da-DK" altLang="de-DE" sz="1400" dirty="0">
                  <a:solidFill>
                    <a:schemeClr val="bg1"/>
                  </a:solidFill>
                  <a:latin typeface="Calibri" pitchFamily="34" charset="0"/>
                  <a:ea typeface="ＭＳ Ｐゴシック" pitchFamily="34" charset="-128"/>
                </a:rPr>
                <a:t>≤ 1 </a:t>
              </a:r>
            </a:p>
            <a:p>
              <a:pPr algn="ctr" eaLnBrk="1" hangingPunct="1">
                <a:spcBef>
                  <a:spcPct val="0"/>
                </a:spcBef>
                <a:buClrTx/>
                <a:buSzTx/>
                <a:buFontTx/>
                <a:buNone/>
              </a:pPr>
              <a:r>
                <a:rPr lang="da-DK" altLang="de-DE" sz="1400" dirty="0">
                  <a:solidFill>
                    <a:schemeClr val="bg1"/>
                  </a:solidFill>
                  <a:latin typeface="Calibri" pitchFamily="34" charset="0"/>
                  <a:ea typeface="ＭＳ Ｐゴシック" pitchFamily="34" charset="-128"/>
                </a:rPr>
                <a:t>ambulant behandelt</a:t>
              </a:r>
            </a:p>
          </p:txBody>
        </p:sp>
        <p:sp>
          <p:nvSpPr>
            <p:cNvPr id="25633" name="Tekstfelt 11"/>
            <p:cNvSpPr txBox="1">
              <a:spLocks noChangeArrowheads="1"/>
            </p:cNvSpPr>
            <p:nvPr/>
          </p:nvSpPr>
          <p:spPr bwMode="auto">
            <a:xfrm>
              <a:off x="2904" y="1780"/>
              <a:ext cx="964" cy="194"/>
            </a:xfrm>
            <a:prstGeom prst="rect">
              <a:avLst/>
            </a:prstGeom>
            <a:grpFill/>
            <a:ln w="9525">
              <a:solidFill>
                <a:schemeClr val="tx1"/>
              </a:solidFill>
              <a:miter lim="800000"/>
              <a:headEnd/>
              <a:tailEnd/>
            </a:ln>
          </p:spPr>
          <p:txBody>
            <a:bodyPr wrap="square" anchor="ctr" anchorCtr="0">
              <a:spAutoFit/>
            </a:bodyPr>
            <a:lstStyle>
              <a:lvl1pPr defTabSz="457200"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cs typeface="Arial" charset="0"/>
                </a:defRPr>
              </a:lvl1pPr>
              <a:lvl2pPr marL="742950" indent="-285750" defTabSz="45720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cs typeface="Arial" charset="0"/>
                </a:defRPr>
              </a:lvl2pPr>
              <a:lvl3pPr marL="1143000" indent="-228600" defTabSz="4572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cs typeface="Arial" charset="0"/>
                </a:defRPr>
              </a:lvl3pPr>
              <a:lvl4pPr marL="1600200" indent="-228600" defTabSz="4572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cs typeface="Arial" charset="0"/>
                </a:defRPr>
              </a:lvl4pPr>
              <a:lvl5pPr marL="2057400" indent="-228600" defTabSz="4572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cs typeface="Arial" charset="0"/>
                </a:defRPr>
              </a:lvl5pPr>
              <a:lvl6pPr marL="2514600" indent="-228600" defTabSz="4572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6pPr>
              <a:lvl7pPr marL="2971800" indent="-228600" defTabSz="4572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7pPr>
              <a:lvl8pPr marL="3429000" indent="-228600" defTabSz="4572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8pPr>
              <a:lvl9pPr marL="3886200" indent="-228600" defTabSz="4572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9pPr>
            </a:lstStyle>
            <a:p>
              <a:pPr algn="ctr" eaLnBrk="1" hangingPunct="1">
                <a:spcBef>
                  <a:spcPct val="0"/>
                </a:spcBef>
                <a:buClrTx/>
                <a:buSzTx/>
                <a:buFontTx/>
                <a:buNone/>
              </a:pPr>
              <a:r>
                <a:rPr lang="da-DK" altLang="de-DE" sz="1400" dirty="0">
                  <a:solidFill>
                    <a:schemeClr val="bg1"/>
                  </a:solidFill>
                  <a:latin typeface="Calibri" pitchFamily="34" charset="0"/>
                  <a:ea typeface="ＭＳ Ｐゴシック" pitchFamily="34" charset="-128"/>
                </a:rPr>
                <a:t>Exazerbationen</a:t>
              </a:r>
              <a:endParaRPr lang="da-DK" altLang="de-DE" sz="1800" dirty="0">
                <a:solidFill>
                  <a:schemeClr val="bg1"/>
                </a:solidFill>
                <a:latin typeface="Calibri" pitchFamily="34" charset="0"/>
                <a:ea typeface="ＭＳ Ｐゴシック" pitchFamily="34" charset="-128"/>
              </a:endParaRPr>
            </a:p>
          </p:txBody>
        </p:sp>
        <p:sp>
          <p:nvSpPr>
            <p:cNvPr id="25634" name="Text Box 37"/>
            <p:cNvSpPr txBox="1">
              <a:spLocks noChangeArrowheads="1"/>
            </p:cNvSpPr>
            <p:nvPr/>
          </p:nvSpPr>
          <p:spPr bwMode="auto">
            <a:xfrm>
              <a:off x="3984" y="1043"/>
              <a:ext cx="1532" cy="834"/>
            </a:xfrm>
            <a:prstGeom prst="rect">
              <a:avLst/>
            </a:prstGeom>
            <a:grpFill/>
            <a:ln w="9525">
              <a:solidFill>
                <a:schemeClr val="tx1"/>
              </a:solidFill>
              <a:miter lim="800000"/>
              <a:headEnd/>
              <a:tailEnd/>
            </a:ln>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cs typeface="Arial"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cs typeface="Arial"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cs typeface="Arial"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cs typeface="Arial"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cs typeface="Arial"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9pPr>
            </a:lstStyle>
            <a:p>
              <a:pPr algn="ctr">
                <a:spcBef>
                  <a:spcPct val="50000"/>
                </a:spcBef>
                <a:buClrTx/>
                <a:buSzTx/>
                <a:buFontTx/>
                <a:buNone/>
              </a:pPr>
              <a:r>
                <a:rPr lang="de-DE" altLang="de-DE" sz="2000" b="1" dirty="0">
                  <a:solidFill>
                    <a:schemeClr val="bg1"/>
                  </a:solidFill>
                  <a:latin typeface="Calibri" pitchFamily="34" charset="0"/>
                </a:rPr>
                <a:t>Beurteilung von Exazerbationsrisiko und Intensität der Symptome</a:t>
              </a:r>
            </a:p>
          </p:txBody>
        </p:sp>
        <p:sp>
          <p:nvSpPr>
            <p:cNvPr id="25635" name="TextBox 2"/>
            <p:cNvSpPr txBox="1">
              <a:spLocks noChangeArrowheads="1"/>
            </p:cNvSpPr>
            <p:nvPr/>
          </p:nvSpPr>
          <p:spPr bwMode="auto">
            <a:xfrm>
              <a:off x="3217" y="991"/>
              <a:ext cx="396" cy="634"/>
            </a:xfrm>
            <a:prstGeom prst="rect">
              <a:avLst/>
            </a:prstGeom>
            <a:solidFill>
              <a:schemeClr val="accent1">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cs typeface="Arial"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cs typeface="Arial"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cs typeface="Arial"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cs typeface="Arial"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cs typeface="Arial"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9pPr>
            </a:lstStyle>
            <a:p>
              <a:pPr eaLnBrk="1" hangingPunct="1">
                <a:spcBef>
                  <a:spcPct val="0"/>
                </a:spcBef>
                <a:buClrTx/>
                <a:buSzTx/>
                <a:buFontTx/>
                <a:buNone/>
              </a:pPr>
              <a:r>
                <a:rPr lang="en-US" altLang="de-DE" sz="6000" dirty="0">
                  <a:solidFill>
                    <a:schemeClr val="tx1"/>
                  </a:solidFill>
                </a:rPr>
                <a:t>+</a:t>
              </a:r>
            </a:p>
          </p:txBody>
        </p:sp>
      </p:grpSp>
      <p:sp>
        <p:nvSpPr>
          <p:cNvPr id="25626" name="TextBox 4"/>
          <p:cNvSpPr txBox="1">
            <a:spLocks noChangeArrowheads="1"/>
          </p:cNvSpPr>
          <p:nvPr/>
        </p:nvSpPr>
        <p:spPr bwMode="auto">
          <a:xfrm>
            <a:off x="1844675" y="1779538"/>
            <a:ext cx="381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cs typeface="Arial"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cs typeface="Arial"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cs typeface="Arial"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cs typeface="Arial"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cs typeface="Arial"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9pPr>
          </a:lstStyle>
          <a:p>
            <a:pPr eaLnBrk="1" hangingPunct="1">
              <a:spcBef>
                <a:spcPct val="0"/>
              </a:spcBef>
              <a:buClrTx/>
              <a:buSzTx/>
              <a:buFontTx/>
              <a:buNone/>
            </a:pPr>
            <a:r>
              <a:rPr lang="en-US" altLang="de-DE" sz="3600" dirty="0">
                <a:solidFill>
                  <a:schemeClr val="tx1"/>
                </a:solidFill>
              </a:rPr>
              <a:t>=</a:t>
            </a:r>
          </a:p>
        </p:txBody>
      </p:sp>
      <p:sp>
        <p:nvSpPr>
          <p:cNvPr id="24" name="Titel 1"/>
          <p:cNvSpPr txBox="1">
            <a:spLocks/>
          </p:cNvSpPr>
          <p:nvPr/>
        </p:nvSpPr>
        <p:spPr>
          <a:xfrm>
            <a:off x="1349291" y="707008"/>
            <a:ext cx="6463069" cy="778892"/>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600" dirty="0">
                <a:solidFill>
                  <a:srgbClr val="006EAC"/>
                </a:solidFill>
              </a:rPr>
              <a:t>COPD-Klassifikation*</a:t>
            </a:r>
          </a:p>
        </p:txBody>
      </p:sp>
      <p:sp>
        <p:nvSpPr>
          <p:cNvPr id="29" name="Tekstfelt 12"/>
          <p:cNvSpPr txBox="1">
            <a:spLocks noChangeArrowheads="1"/>
          </p:cNvSpPr>
          <p:nvPr/>
        </p:nvSpPr>
        <p:spPr bwMode="auto">
          <a:xfrm>
            <a:off x="4644008" y="3429000"/>
            <a:ext cx="1554163" cy="997196"/>
          </a:xfrm>
          <a:prstGeom prst="rect">
            <a:avLst/>
          </a:prstGeom>
          <a:solidFill>
            <a:schemeClr val="accent1">
              <a:lumMod val="75000"/>
            </a:schemeClr>
          </a:solidFill>
          <a:ln w="9525">
            <a:solidFill>
              <a:schemeClr val="tx1"/>
            </a:solidFill>
            <a:miter lim="800000"/>
            <a:headEnd/>
            <a:tailEnd/>
          </a:ln>
        </p:spPr>
        <p:txBody>
          <a:bodyPr>
            <a:spAutoFit/>
          </a:bodyPr>
          <a:lstStyle>
            <a:lvl1pPr defTabSz="457200"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cs typeface="Arial" charset="0"/>
              </a:defRPr>
            </a:lvl1pPr>
            <a:lvl2pPr marL="742950" indent="-285750" defTabSz="45720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cs typeface="Arial" charset="0"/>
              </a:defRPr>
            </a:lvl2pPr>
            <a:lvl3pPr marL="1143000" indent="-228600" defTabSz="4572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cs typeface="Arial" charset="0"/>
              </a:defRPr>
            </a:lvl3pPr>
            <a:lvl4pPr marL="1600200" indent="-228600" defTabSz="4572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cs typeface="Arial" charset="0"/>
              </a:defRPr>
            </a:lvl4pPr>
            <a:lvl5pPr marL="2057400" indent="-228600" defTabSz="4572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cs typeface="Arial" charset="0"/>
              </a:defRPr>
            </a:lvl5pPr>
            <a:lvl6pPr marL="2514600" indent="-228600" defTabSz="4572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6pPr>
            <a:lvl7pPr marL="2971800" indent="-228600" defTabSz="4572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7pPr>
            <a:lvl8pPr marL="3429000" indent="-228600" defTabSz="4572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8pPr>
            <a:lvl9pPr marL="3886200" indent="-228600" defTabSz="4572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9pPr>
          </a:lstStyle>
          <a:p>
            <a:pPr fontAlgn="base">
              <a:buNone/>
            </a:pPr>
            <a:r>
              <a:rPr lang="de-DE" sz="1400" dirty="0">
                <a:solidFill>
                  <a:schemeClr val="bg1"/>
                </a:solidFill>
                <a:latin typeface="Calibri" pitchFamily="34" charset="0"/>
                <a:ea typeface="ＭＳ Ｐゴシック" pitchFamily="34" charset="-128"/>
              </a:rPr>
              <a:t>≥ 2 oder  </a:t>
            </a:r>
          </a:p>
          <a:p>
            <a:pPr fontAlgn="base">
              <a:buNone/>
            </a:pPr>
            <a:r>
              <a:rPr lang="de-DE" sz="1400" dirty="0">
                <a:solidFill>
                  <a:schemeClr val="bg1"/>
                </a:solidFill>
                <a:latin typeface="Calibri" pitchFamily="34" charset="0"/>
                <a:ea typeface="ＭＳ Ｐゴシック" pitchFamily="34" charset="-128"/>
              </a:rPr>
              <a:t>1 mit Krankenhaus- </a:t>
            </a:r>
            <a:r>
              <a:rPr lang="de-DE" sz="1400" dirty="0" err="1">
                <a:solidFill>
                  <a:schemeClr val="bg1"/>
                </a:solidFill>
                <a:latin typeface="Calibri" pitchFamily="34" charset="0"/>
                <a:ea typeface="ＭＳ Ｐゴシック" pitchFamily="34" charset="-128"/>
              </a:rPr>
              <a:t>behandlung</a:t>
            </a:r>
            <a:endParaRPr lang="de-DE" sz="1400" dirty="0">
              <a:solidFill>
                <a:schemeClr val="bg1"/>
              </a:solidFill>
              <a:latin typeface="Calibri" pitchFamily="34" charset="0"/>
              <a:ea typeface="ＭＳ Ｐゴシック" pitchFamily="34" charset="-128"/>
            </a:endParaRPr>
          </a:p>
        </p:txBody>
      </p:sp>
      <p:sp>
        <p:nvSpPr>
          <p:cNvPr id="6" name="Textfeld 5"/>
          <p:cNvSpPr txBox="1"/>
          <p:nvPr/>
        </p:nvSpPr>
        <p:spPr>
          <a:xfrm>
            <a:off x="92075" y="6525344"/>
            <a:ext cx="3327797" cy="276999"/>
          </a:xfrm>
          <a:prstGeom prst="rect">
            <a:avLst/>
          </a:prstGeom>
          <a:noFill/>
        </p:spPr>
        <p:txBody>
          <a:bodyPr wrap="square" rtlCol="0">
            <a:spAutoFit/>
          </a:bodyPr>
          <a:lstStyle/>
          <a:p>
            <a:r>
              <a:rPr lang="de-DE" baseline="-25000" dirty="0"/>
              <a:t>* </a:t>
            </a:r>
            <a:r>
              <a:rPr lang="de-DE" b="1" baseline="-25000" dirty="0">
                <a:solidFill>
                  <a:srgbClr val="0070C0"/>
                </a:solidFill>
              </a:rPr>
              <a:t>modifiziert nach GOLD</a:t>
            </a:r>
          </a:p>
        </p:txBody>
      </p:sp>
    </p:spTree>
    <p:extLst>
      <p:ext uri="{BB962C8B-B14F-4D97-AF65-F5344CB8AC3E}">
        <p14:creationId xmlns:p14="http://schemas.microsoft.com/office/powerpoint/2010/main" val="302669226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10348"/>
                                        </p:tgtEl>
                                        <p:attrNameLst>
                                          <p:attrName>style.visibility</p:attrName>
                                        </p:attrNameLst>
                                      </p:cBhvr>
                                      <p:to>
                                        <p:strVal val="visible"/>
                                      </p:to>
                                    </p:set>
                                    <p:animEffect transition="in" filter="dissolve">
                                      <p:cBhvr>
                                        <p:cTn id="7" dur="500"/>
                                        <p:tgtEl>
                                          <p:spTgt spid="610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7CF0F40-27E2-4517-B680-686AE49B84D3}"/>
              </a:ext>
            </a:extLst>
          </p:cNvPr>
          <p:cNvSpPr>
            <a:spLocks noGrp="1"/>
          </p:cNvSpPr>
          <p:nvPr>
            <p:ph type="title"/>
          </p:nvPr>
        </p:nvSpPr>
        <p:spPr/>
        <p:txBody>
          <a:bodyPr/>
          <a:lstStyle/>
          <a:p>
            <a:r>
              <a:rPr lang="de-DE" dirty="0"/>
              <a:t>Risikofaktoren</a:t>
            </a:r>
          </a:p>
        </p:txBody>
      </p:sp>
      <p:graphicFrame>
        <p:nvGraphicFramePr>
          <p:cNvPr id="7" name="Tabelle 7">
            <a:extLst>
              <a:ext uri="{FF2B5EF4-FFF2-40B4-BE49-F238E27FC236}">
                <a16:creationId xmlns:a16="http://schemas.microsoft.com/office/drawing/2014/main" id="{C5CE9AA2-97BD-492D-BB82-57C10303A04E}"/>
              </a:ext>
            </a:extLst>
          </p:cNvPr>
          <p:cNvGraphicFramePr>
            <a:graphicFrameLocks noGrp="1"/>
          </p:cNvGraphicFramePr>
          <p:nvPr>
            <p:extLst>
              <p:ext uri="{D42A27DB-BD31-4B8C-83A1-F6EECF244321}">
                <p14:modId xmlns:p14="http://schemas.microsoft.com/office/powerpoint/2010/main" val="2080599855"/>
              </p:ext>
            </p:extLst>
          </p:nvPr>
        </p:nvGraphicFramePr>
        <p:xfrm>
          <a:off x="323528" y="1844824"/>
          <a:ext cx="8208912" cy="4754880"/>
        </p:xfrm>
        <a:graphic>
          <a:graphicData uri="http://schemas.openxmlformats.org/drawingml/2006/table">
            <a:tbl>
              <a:tblPr firstRow="1" bandRow="1">
                <a:tableStyleId>{5C22544A-7EE6-4342-B048-85BDC9FD1C3A}</a:tableStyleId>
              </a:tblPr>
              <a:tblGrid>
                <a:gridCol w="4104456">
                  <a:extLst>
                    <a:ext uri="{9D8B030D-6E8A-4147-A177-3AD203B41FA5}">
                      <a16:colId xmlns:a16="http://schemas.microsoft.com/office/drawing/2014/main" val="2337306571"/>
                    </a:ext>
                  </a:extLst>
                </a:gridCol>
                <a:gridCol w="4104456">
                  <a:extLst>
                    <a:ext uri="{9D8B030D-6E8A-4147-A177-3AD203B41FA5}">
                      <a16:colId xmlns:a16="http://schemas.microsoft.com/office/drawing/2014/main" val="990719502"/>
                    </a:ext>
                  </a:extLst>
                </a:gridCol>
              </a:tblGrid>
              <a:tr h="370840">
                <a:tc>
                  <a:txBody>
                    <a:bodyPr/>
                    <a:lstStyle/>
                    <a:p>
                      <a:r>
                        <a:rPr lang="de-DE" sz="2000" dirty="0"/>
                        <a:t>exogene Faktoren</a:t>
                      </a:r>
                    </a:p>
                  </a:txBody>
                  <a:tcPr marL="180000" anchor="ctr"/>
                </a:tc>
                <a:tc>
                  <a:txBody>
                    <a:bodyPr/>
                    <a:lstStyle/>
                    <a:p>
                      <a:r>
                        <a:rPr lang="de-DE" sz="2000" dirty="0"/>
                        <a:t>genuine Faktoren</a:t>
                      </a:r>
                    </a:p>
                  </a:txBody>
                  <a:tcPr marL="180000" anchor="ctr"/>
                </a:tc>
                <a:extLst>
                  <a:ext uri="{0D108BD9-81ED-4DB2-BD59-A6C34878D82A}">
                    <a16:rowId xmlns:a16="http://schemas.microsoft.com/office/drawing/2014/main" val="3957995429"/>
                  </a:ext>
                </a:extLst>
              </a:tr>
              <a:tr h="370840">
                <a:tc>
                  <a:txBody>
                    <a:bodyPr/>
                    <a:lstStyle/>
                    <a:p>
                      <a:pPr marL="342900" indent="-342900">
                        <a:buFont typeface="Arial" panose="020B0604020202020204" pitchFamily="34" charset="0"/>
                        <a:buChar char="•"/>
                      </a:pPr>
                      <a:r>
                        <a:rPr lang="de-DE" sz="2000" b="0" i="0" u="none" strike="noStrike" kern="1200" baseline="0" dirty="0">
                          <a:solidFill>
                            <a:schemeClr val="dk1"/>
                          </a:solidFill>
                          <a:latin typeface="+mn-lt"/>
                          <a:ea typeface="+mn-ea"/>
                          <a:cs typeface="+mn-cs"/>
                        </a:rPr>
                        <a:t>inhalativer Tabakkonsum (auch passiv) </a:t>
                      </a:r>
                    </a:p>
                    <a:p>
                      <a:pPr marL="342900" indent="-342900">
                        <a:buFont typeface="Arial" panose="020B0604020202020204" pitchFamily="34" charset="0"/>
                        <a:buChar char="•"/>
                      </a:pPr>
                      <a:r>
                        <a:rPr lang="de-DE" sz="2000" b="0" i="0" u="none" strike="noStrike" kern="1200" baseline="0" dirty="0">
                          <a:solidFill>
                            <a:schemeClr val="dk1"/>
                          </a:solidFill>
                          <a:latin typeface="+mn-lt"/>
                          <a:ea typeface="+mn-ea"/>
                          <a:cs typeface="+mn-cs"/>
                        </a:rPr>
                        <a:t>berufsbedingte inhalative Noxen </a:t>
                      </a:r>
                    </a:p>
                    <a:p>
                      <a:pPr marL="342900" indent="-342900">
                        <a:buFont typeface="Arial" panose="020B0604020202020204" pitchFamily="34" charset="0"/>
                        <a:buChar char="•"/>
                      </a:pPr>
                      <a:r>
                        <a:rPr lang="de-DE" sz="2000" b="0" i="0" u="none" strike="noStrike" kern="1200" baseline="0" dirty="0">
                          <a:solidFill>
                            <a:schemeClr val="dk1"/>
                          </a:solidFill>
                          <a:latin typeface="+mn-lt"/>
                          <a:ea typeface="+mn-ea"/>
                          <a:cs typeface="+mn-cs"/>
                        </a:rPr>
                        <a:t>Umweltnoxen (Biomassenexposition, Luftverunreinigung) </a:t>
                      </a:r>
                    </a:p>
                    <a:p>
                      <a:pPr marL="342900" indent="-342900">
                        <a:buFont typeface="Arial" panose="020B0604020202020204" pitchFamily="34" charset="0"/>
                        <a:buChar char="•"/>
                      </a:pPr>
                      <a:r>
                        <a:rPr lang="de-DE" sz="2000" b="0" i="0" u="none" strike="noStrike" kern="1200" baseline="0" dirty="0">
                          <a:solidFill>
                            <a:schemeClr val="dk1"/>
                          </a:solidFill>
                          <a:latin typeface="+mn-lt"/>
                          <a:ea typeface="+mn-ea"/>
                          <a:cs typeface="+mn-cs"/>
                        </a:rPr>
                        <a:t>vorgeburtliche oder frühkindliche Faktoren</a:t>
                      </a:r>
                    </a:p>
                    <a:p>
                      <a:pPr marL="342900" indent="-342900">
                        <a:buFont typeface="Arial" panose="020B0604020202020204" pitchFamily="34" charset="0"/>
                        <a:buChar char="•"/>
                      </a:pPr>
                      <a:r>
                        <a:rPr lang="de-DE" sz="2000" b="0" i="0" u="none" strike="noStrike" kern="1200" baseline="0" dirty="0">
                          <a:solidFill>
                            <a:schemeClr val="dk1"/>
                          </a:solidFill>
                          <a:latin typeface="+mn-lt"/>
                          <a:ea typeface="+mn-ea"/>
                          <a:cs typeface="+mn-cs"/>
                        </a:rPr>
                        <a:t>Atemwegsinfektionen (in der Kindheit) </a:t>
                      </a:r>
                    </a:p>
                    <a:p>
                      <a:pPr marL="342900" indent="-342900">
                        <a:buFont typeface="Arial" panose="020B0604020202020204" pitchFamily="34" charset="0"/>
                        <a:buChar char="•"/>
                      </a:pPr>
                      <a:r>
                        <a:rPr lang="de-DE" sz="2000" b="0" i="0" u="none" strike="noStrike" kern="1200" baseline="0" dirty="0">
                          <a:solidFill>
                            <a:schemeClr val="dk1"/>
                          </a:solidFill>
                          <a:latin typeface="+mn-lt"/>
                          <a:ea typeface="+mn-ea"/>
                          <a:cs typeface="+mn-cs"/>
                        </a:rPr>
                        <a:t>Tuberkulose </a:t>
                      </a:r>
                    </a:p>
                    <a:p>
                      <a:pPr marL="342900" indent="-342900">
                        <a:buFont typeface="Arial" panose="020B0604020202020204" pitchFamily="34" charset="0"/>
                        <a:buChar char="•"/>
                      </a:pPr>
                      <a:r>
                        <a:rPr lang="de-DE" sz="2000" b="0" i="0" u="none" strike="noStrike" kern="1200" baseline="0" dirty="0">
                          <a:solidFill>
                            <a:schemeClr val="dk1"/>
                          </a:solidFill>
                          <a:latin typeface="+mn-lt"/>
                          <a:ea typeface="+mn-ea"/>
                          <a:cs typeface="+mn-cs"/>
                        </a:rPr>
                        <a:t>sozioökonomischer Status </a:t>
                      </a:r>
                    </a:p>
                    <a:p>
                      <a:r>
                        <a:rPr lang="de-DE" sz="2000" b="0" i="0" u="none" strike="noStrike" kern="1200" baseline="0" dirty="0">
                          <a:solidFill>
                            <a:schemeClr val="dk1"/>
                          </a:solidFill>
                          <a:latin typeface="+mn-lt"/>
                          <a:ea typeface="+mn-ea"/>
                          <a:cs typeface="+mn-cs"/>
                        </a:rPr>
                        <a:t>	</a:t>
                      </a:r>
                    </a:p>
                    <a:p>
                      <a:endParaRPr lang="de-DE" sz="2000" dirty="0"/>
                    </a:p>
                  </a:txBody>
                  <a:tcPr marL="180000">
                    <a:solidFill>
                      <a:srgbClr val="EBF1F9"/>
                    </a:solidFill>
                  </a:tcPr>
                </a:tc>
                <a:tc>
                  <a:txBody>
                    <a:bodyPr/>
                    <a:lstStyle/>
                    <a:p>
                      <a:endParaRPr lang="de-DE" sz="2000" b="0" i="0" u="none" strike="noStrike" kern="1200" baseline="0" dirty="0">
                        <a:solidFill>
                          <a:schemeClr val="dk1"/>
                        </a:solidFill>
                        <a:latin typeface="+mn-lt"/>
                        <a:ea typeface="+mn-ea"/>
                        <a:cs typeface="+mn-cs"/>
                      </a:endParaRPr>
                    </a:p>
                    <a:p>
                      <a:pPr marL="342900" indent="-342900">
                        <a:buFont typeface="Arial" panose="020B0604020202020204" pitchFamily="34" charset="0"/>
                        <a:buChar char="•"/>
                      </a:pPr>
                      <a:r>
                        <a:rPr lang="de-DE" sz="2000" b="0" i="0" u="none" strike="noStrike" kern="1200" baseline="0" dirty="0">
                          <a:solidFill>
                            <a:schemeClr val="dk1"/>
                          </a:solidFill>
                          <a:latin typeface="+mn-lt"/>
                          <a:ea typeface="+mn-ea"/>
                          <a:cs typeface="+mn-cs"/>
                        </a:rPr>
                        <a:t>genetische Prädisposition (z. B. Alpha-1-Protease-Inhibitor-Mangel) </a:t>
                      </a:r>
                    </a:p>
                    <a:p>
                      <a:pPr marL="342900" indent="-342900">
                        <a:buFont typeface="Arial" panose="020B0604020202020204" pitchFamily="34" charset="0"/>
                        <a:buChar char="•"/>
                      </a:pPr>
                      <a:r>
                        <a:rPr lang="de-DE" sz="2000" b="0" i="0" u="none" strike="noStrike" kern="1200" baseline="0" dirty="0">
                          <a:solidFill>
                            <a:schemeClr val="dk1"/>
                          </a:solidFill>
                          <a:latin typeface="+mn-lt"/>
                          <a:ea typeface="+mn-ea"/>
                          <a:cs typeface="+mn-cs"/>
                        </a:rPr>
                        <a:t>bronchiale </a:t>
                      </a:r>
                      <a:r>
                        <a:rPr lang="de-DE" sz="2000" b="0" i="0" u="none" strike="noStrike" kern="1200" baseline="0" dirty="0" err="1">
                          <a:solidFill>
                            <a:schemeClr val="dk1"/>
                          </a:solidFill>
                          <a:latin typeface="+mn-lt"/>
                          <a:ea typeface="+mn-ea"/>
                          <a:cs typeface="+mn-cs"/>
                        </a:rPr>
                        <a:t>Hyperreaktivität</a:t>
                      </a:r>
                      <a:r>
                        <a:rPr lang="de-DE" sz="2000" b="0" i="0" u="none" strike="noStrike" kern="1200" baseline="0" dirty="0">
                          <a:solidFill>
                            <a:schemeClr val="dk1"/>
                          </a:solidFill>
                          <a:latin typeface="+mn-lt"/>
                          <a:ea typeface="+mn-ea"/>
                          <a:cs typeface="+mn-cs"/>
                        </a:rPr>
                        <a:t> (Asthma) </a:t>
                      </a:r>
                    </a:p>
                    <a:p>
                      <a:pPr marL="342900" indent="-342900">
                        <a:buFont typeface="Arial" panose="020B0604020202020204" pitchFamily="34" charset="0"/>
                        <a:buChar char="•"/>
                      </a:pPr>
                      <a:r>
                        <a:rPr lang="de-DE" sz="2000" b="0" i="0" u="none" strike="noStrike" kern="1200" baseline="0" dirty="0">
                          <a:solidFill>
                            <a:schemeClr val="dk1"/>
                          </a:solidFill>
                          <a:latin typeface="+mn-lt"/>
                          <a:ea typeface="+mn-ea"/>
                          <a:cs typeface="+mn-cs"/>
                        </a:rPr>
                        <a:t>Störungen des Lungenwachstums </a:t>
                      </a:r>
                    </a:p>
                    <a:p>
                      <a:r>
                        <a:rPr lang="de-DE" sz="2000" b="0" i="0" u="none" strike="noStrike" kern="1200" baseline="0" dirty="0">
                          <a:solidFill>
                            <a:schemeClr val="dk1"/>
                          </a:solidFill>
                          <a:latin typeface="+mn-lt"/>
                          <a:ea typeface="+mn-ea"/>
                          <a:cs typeface="+mn-cs"/>
                        </a:rPr>
                        <a:t>	</a:t>
                      </a:r>
                    </a:p>
                    <a:p>
                      <a:endParaRPr lang="de-DE" sz="2000" dirty="0"/>
                    </a:p>
                  </a:txBody>
                  <a:tcPr marL="180000" marR="180000">
                    <a:solidFill>
                      <a:srgbClr val="EBF1F9"/>
                    </a:solidFill>
                  </a:tcPr>
                </a:tc>
                <a:extLst>
                  <a:ext uri="{0D108BD9-81ED-4DB2-BD59-A6C34878D82A}">
                    <a16:rowId xmlns:a16="http://schemas.microsoft.com/office/drawing/2014/main" val="2610304380"/>
                  </a:ext>
                </a:extLst>
              </a:tr>
            </a:tbl>
          </a:graphicData>
        </a:graphic>
      </p:graphicFrame>
    </p:spTree>
    <p:extLst>
      <p:ext uri="{BB962C8B-B14F-4D97-AF65-F5344CB8AC3E}">
        <p14:creationId xmlns:p14="http://schemas.microsoft.com/office/powerpoint/2010/main" val="2129793612"/>
      </p:ext>
    </p:extLst>
  </p:cSld>
  <p:clrMapOvr>
    <a:masterClrMapping/>
  </p:clrMapOvr>
  <p:transition spd="slow">
    <p:wheel spokes="1"/>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204788" y="1916832"/>
            <a:ext cx="1639887" cy="461665"/>
          </a:xfrm>
          <a:prstGeom prst="rect">
            <a:avLst/>
          </a:prstGeom>
          <a:solidFill>
            <a:schemeClr val="bg1">
              <a:lumMod val="95000"/>
            </a:schemeClr>
          </a:solidFill>
          <a:ln w="9525">
            <a:solidFill>
              <a:schemeClr val="tx1"/>
            </a:solidFill>
            <a:miter lim="800000"/>
            <a:headEnd/>
            <a:tailEnd/>
          </a:ln>
        </p:spPr>
        <p:txBody>
          <a:bodyPr wrap="square">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cs typeface="Arial"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cs typeface="Arial"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cs typeface="Arial"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cs typeface="Arial"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cs typeface="Arial"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9pPr>
          </a:lstStyle>
          <a:p>
            <a:pPr algn="ctr">
              <a:spcBef>
                <a:spcPct val="50000"/>
              </a:spcBef>
              <a:buClrTx/>
              <a:buSzTx/>
              <a:buFontTx/>
              <a:buNone/>
            </a:pPr>
            <a:r>
              <a:rPr lang="de-DE" altLang="de-DE" sz="2400" b="1" dirty="0">
                <a:solidFill>
                  <a:schemeClr val="tx1"/>
                </a:solidFill>
                <a:latin typeface="Calibri" pitchFamily="34" charset="0"/>
              </a:rPr>
              <a:t>Diagnose</a:t>
            </a:r>
          </a:p>
        </p:txBody>
      </p:sp>
      <p:graphicFrame>
        <p:nvGraphicFramePr>
          <p:cNvPr id="610353" name="Group 49"/>
          <p:cNvGraphicFramePr>
            <a:graphicFrameLocks noGrp="1"/>
          </p:cNvGraphicFramePr>
          <p:nvPr>
            <p:extLst>
              <p:ext uri="{D42A27DB-BD31-4B8C-83A1-F6EECF244321}">
                <p14:modId xmlns:p14="http://schemas.microsoft.com/office/powerpoint/2010/main" val="4148017611"/>
              </p:ext>
            </p:extLst>
          </p:nvPr>
        </p:nvGraphicFramePr>
        <p:xfrm>
          <a:off x="827585" y="3055938"/>
          <a:ext cx="3657104" cy="2667303"/>
        </p:xfrm>
        <a:graphic>
          <a:graphicData uri="http://schemas.openxmlformats.org/drawingml/2006/table">
            <a:tbl>
              <a:tblPr/>
              <a:tblGrid>
                <a:gridCol w="1512167">
                  <a:extLst>
                    <a:ext uri="{9D8B030D-6E8A-4147-A177-3AD203B41FA5}">
                      <a16:colId xmlns:a16="http://schemas.microsoft.com/office/drawing/2014/main" val="20000"/>
                    </a:ext>
                  </a:extLst>
                </a:gridCol>
                <a:gridCol w="2144937">
                  <a:extLst>
                    <a:ext uri="{9D8B030D-6E8A-4147-A177-3AD203B41FA5}">
                      <a16:colId xmlns:a16="http://schemas.microsoft.com/office/drawing/2014/main" val="20001"/>
                    </a:ext>
                  </a:extLst>
                </a:gridCol>
              </a:tblGrid>
              <a:tr h="589086">
                <a:tc>
                  <a:txBody>
                    <a:bodyPr/>
                    <a:lstStyle>
                      <a:lvl1pPr eaLnBrk="0" hangingPunct="0">
                        <a:spcBef>
                          <a:spcPct val="20000"/>
                        </a:spcBef>
                        <a:buClr>
                          <a:schemeClr val="accent1"/>
                        </a:buClr>
                        <a:buSzPct val="70000"/>
                        <a:buFont typeface="Wingdings 2" pitchFamily="18" charset="2"/>
                        <a:defRPr sz="2800">
                          <a:solidFill>
                            <a:schemeClr val="tx2"/>
                          </a:solidFill>
                          <a:latin typeface="Franklin Gothic Book" pitchFamily="34" charset="0"/>
                          <a:cs typeface="Arial" charset="0"/>
                        </a:defRPr>
                      </a:lvl1pPr>
                      <a:lvl2pPr marL="742950" indent="-285750" eaLnBrk="0" hangingPunct="0">
                        <a:spcBef>
                          <a:spcPct val="20000"/>
                        </a:spcBef>
                        <a:buClr>
                          <a:schemeClr val="accent1"/>
                        </a:buClr>
                        <a:buSzPct val="70000"/>
                        <a:buFont typeface="Wingdings 2" pitchFamily="18" charset="2"/>
                        <a:defRPr sz="2400">
                          <a:solidFill>
                            <a:schemeClr val="tx2"/>
                          </a:solidFill>
                          <a:latin typeface="Franklin Gothic Book" pitchFamily="34" charset="0"/>
                          <a:cs typeface="Arial" charset="0"/>
                        </a:defRPr>
                      </a:lvl2pPr>
                      <a:lvl3pPr marL="1143000" indent="-228600" eaLnBrk="0" hangingPunct="0">
                        <a:spcBef>
                          <a:spcPct val="20000"/>
                        </a:spcBef>
                        <a:buClr>
                          <a:schemeClr val="accent1"/>
                        </a:buClr>
                        <a:buSzPct val="70000"/>
                        <a:buFont typeface="Wingdings 2" pitchFamily="18" charset="2"/>
                        <a:defRPr sz="2000">
                          <a:solidFill>
                            <a:schemeClr val="tx2"/>
                          </a:solidFill>
                          <a:latin typeface="Franklin Gothic Book" pitchFamily="34" charset="0"/>
                          <a:cs typeface="Arial" charset="0"/>
                        </a:defRPr>
                      </a:lvl3pPr>
                      <a:lvl4pPr marL="1600200" indent="-228600" eaLnBrk="0" hangingPunct="0">
                        <a:spcBef>
                          <a:spcPct val="20000"/>
                        </a:spcBef>
                        <a:buClr>
                          <a:schemeClr val="accent1"/>
                        </a:buClr>
                        <a:buSzPct val="70000"/>
                        <a:buFont typeface="Wingdings 2" pitchFamily="18" charset="2"/>
                        <a:defRPr>
                          <a:solidFill>
                            <a:schemeClr val="tx2"/>
                          </a:solidFill>
                          <a:latin typeface="Franklin Gothic Book" pitchFamily="34" charset="0"/>
                          <a:cs typeface="Arial" charset="0"/>
                        </a:defRPr>
                      </a:lvl4pPr>
                      <a:lvl5pPr marL="2057400" indent="-228600" eaLnBrk="0" hangingPunct="0">
                        <a:spcBef>
                          <a:spcPct val="20000"/>
                        </a:spcBef>
                        <a:buClr>
                          <a:schemeClr val="accent1"/>
                        </a:buClr>
                        <a:buSzPct val="60000"/>
                        <a:buFont typeface="Wingdings 2" pitchFamily="18" charset="2"/>
                        <a:defRPr sz="1600">
                          <a:solidFill>
                            <a:schemeClr val="tx2"/>
                          </a:solidFill>
                          <a:latin typeface="Franklin Gothic Book" pitchFamily="34" charset="0"/>
                          <a:cs typeface="Arial" charset="0"/>
                        </a:defRPr>
                      </a:lvl5pPr>
                      <a:lvl6pPr marL="2514600" indent="-228600" eaLnBrk="0" fontAlgn="base" hangingPunct="0">
                        <a:spcBef>
                          <a:spcPct val="20000"/>
                        </a:spcBef>
                        <a:spcAft>
                          <a:spcPct val="0"/>
                        </a:spcAft>
                        <a:buClr>
                          <a:schemeClr val="accent1"/>
                        </a:buClr>
                        <a:buSzPct val="60000"/>
                        <a:buFont typeface="Wingdings 2" pitchFamily="18" charset="2"/>
                        <a:defRPr sz="1600">
                          <a:solidFill>
                            <a:schemeClr val="tx2"/>
                          </a:solidFill>
                          <a:latin typeface="Franklin Gothic Book" pitchFamily="34" charset="0"/>
                          <a:cs typeface="Arial" charset="0"/>
                        </a:defRPr>
                      </a:lvl6pPr>
                      <a:lvl7pPr marL="2971800" indent="-228600" eaLnBrk="0" fontAlgn="base" hangingPunct="0">
                        <a:spcBef>
                          <a:spcPct val="20000"/>
                        </a:spcBef>
                        <a:spcAft>
                          <a:spcPct val="0"/>
                        </a:spcAft>
                        <a:buClr>
                          <a:schemeClr val="accent1"/>
                        </a:buClr>
                        <a:buSzPct val="60000"/>
                        <a:buFont typeface="Wingdings 2" pitchFamily="18" charset="2"/>
                        <a:defRPr sz="1600">
                          <a:solidFill>
                            <a:schemeClr val="tx2"/>
                          </a:solidFill>
                          <a:latin typeface="Franklin Gothic Book" pitchFamily="34" charset="0"/>
                          <a:cs typeface="Arial" charset="0"/>
                        </a:defRPr>
                      </a:lvl7pPr>
                      <a:lvl8pPr marL="3429000" indent="-228600" eaLnBrk="0" fontAlgn="base" hangingPunct="0">
                        <a:spcBef>
                          <a:spcPct val="20000"/>
                        </a:spcBef>
                        <a:spcAft>
                          <a:spcPct val="0"/>
                        </a:spcAft>
                        <a:buClr>
                          <a:schemeClr val="accent1"/>
                        </a:buClr>
                        <a:buSzPct val="60000"/>
                        <a:buFont typeface="Wingdings 2" pitchFamily="18" charset="2"/>
                        <a:defRPr sz="1600">
                          <a:solidFill>
                            <a:schemeClr val="tx2"/>
                          </a:solidFill>
                          <a:latin typeface="Franklin Gothic Book" pitchFamily="34" charset="0"/>
                          <a:cs typeface="Arial" charset="0"/>
                        </a:defRPr>
                      </a:lvl8pPr>
                      <a:lvl9pPr marL="3886200" indent="-228600" eaLnBrk="0" fontAlgn="base" hangingPunct="0">
                        <a:spcBef>
                          <a:spcPct val="20000"/>
                        </a:spcBef>
                        <a:spcAft>
                          <a:spcPct val="0"/>
                        </a:spcAft>
                        <a:buClr>
                          <a:schemeClr val="accent1"/>
                        </a:buClr>
                        <a:buSzPct val="60000"/>
                        <a:buFont typeface="Wingdings 2" pitchFamily="18" charset="2"/>
                        <a:defRPr sz="1600">
                          <a:solidFill>
                            <a:schemeClr val="tx2"/>
                          </a:solidFill>
                          <a:latin typeface="Franklin Gothic Book" pitchFamily="34"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de-DE" altLang="de-DE" sz="2400" b="0" i="0" u="none" strike="noStrike" cap="none" normalizeH="0" baseline="0" dirty="0">
                        <a:ln>
                          <a:noFill/>
                        </a:ln>
                        <a:solidFill>
                          <a:srgbClr val="FF0000"/>
                        </a:solidFill>
                        <a:effectLst/>
                        <a:latin typeface="Calibri" pitchFamily="34" charset="0"/>
                        <a:ea typeface="ＭＳ Ｐゴシック" pitchFamily="34" charset="-128"/>
                        <a:cs typeface="Arial" charset="0"/>
                      </a:endParaRP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lvl1pPr eaLnBrk="0" hangingPunct="0">
                        <a:spcBef>
                          <a:spcPct val="20000"/>
                        </a:spcBef>
                        <a:buClr>
                          <a:schemeClr val="accent1"/>
                        </a:buClr>
                        <a:buSzPct val="70000"/>
                        <a:buFont typeface="Wingdings 2" pitchFamily="18" charset="2"/>
                        <a:defRPr sz="2800">
                          <a:solidFill>
                            <a:schemeClr val="tx2"/>
                          </a:solidFill>
                          <a:latin typeface="Franklin Gothic Book" pitchFamily="34" charset="0"/>
                          <a:cs typeface="Arial" charset="0"/>
                        </a:defRPr>
                      </a:lvl1pPr>
                      <a:lvl2pPr marL="742950" indent="-285750" eaLnBrk="0" hangingPunct="0">
                        <a:spcBef>
                          <a:spcPct val="20000"/>
                        </a:spcBef>
                        <a:buClr>
                          <a:schemeClr val="accent1"/>
                        </a:buClr>
                        <a:buSzPct val="70000"/>
                        <a:buFont typeface="Wingdings 2" pitchFamily="18" charset="2"/>
                        <a:defRPr sz="2400">
                          <a:solidFill>
                            <a:schemeClr val="tx2"/>
                          </a:solidFill>
                          <a:latin typeface="Franklin Gothic Book" pitchFamily="34" charset="0"/>
                          <a:cs typeface="Arial" charset="0"/>
                        </a:defRPr>
                      </a:lvl2pPr>
                      <a:lvl3pPr marL="1143000" indent="-228600" eaLnBrk="0" hangingPunct="0">
                        <a:spcBef>
                          <a:spcPct val="20000"/>
                        </a:spcBef>
                        <a:buClr>
                          <a:schemeClr val="accent1"/>
                        </a:buClr>
                        <a:buSzPct val="70000"/>
                        <a:buFont typeface="Wingdings 2" pitchFamily="18" charset="2"/>
                        <a:defRPr sz="2000">
                          <a:solidFill>
                            <a:schemeClr val="tx2"/>
                          </a:solidFill>
                          <a:latin typeface="Franklin Gothic Book" pitchFamily="34" charset="0"/>
                          <a:cs typeface="Arial" charset="0"/>
                        </a:defRPr>
                      </a:lvl3pPr>
                      <a:lvl4pPr marL="1600200" indent="-228600" eaLnBrk="0" hangingPunct="0">
                        <a:spcBef>
                          <a:spcPct val="20000"/>
                        </a:spcBef>
                        <a:buClr>
                          <a:schemeClr val="accent1"/>
                        </a:buClr>
                        <a:buSzPct val="70000"/>
                        <a:buFont typeface="Wingdings 2" pitchFamily="18" charset="2"/>
                        <a:defRPr>
                          <a:solidFill>
                            <a:schemeClr val="tx2"/>
                          </a:solidFill>
                          <a:latin typeface="Franklin Gothic Book" pitchFamily="34" charset="0"/>
                          <a:cs typeface="Arial" charset="0"/>
                        </a:defRPr>
                      </a:lvl4pPr>
                      <a:lvl5pPr marL="2057400" indent="-228600" eaLnBrk="0" hangingPunct="0">
                        <a:spcBef>
                          <a:spcPct val="20000"/>
                        </a:spcBef>
                        <a:buClr>
                          <a:schemeClr val="accent1"/>
                        </a:buClr>
                        <a:buSzPct val="60000"/>
                        <a:buFont typeface="Wingdings 2" pitchFamily="18" charset="2"/>
                        <a:defRPr sz="1600">
                          <a:solidFill>
                            <a:schemeClr val="tx2"/>
                          </a:solidFill>
                          <a:latin typeface="Franklin Gothic Book" pitchFamily="34" charset="0"/>
                          <a:cs typeface="Arial" charset="0"/>
                        </a:defRPr>
                      </a:lvl5pPr>
                      <a:lvl6pPr marL="2514600" indent="-228600" eaLnBrk="0" fontAlgn="base" hangingPunct="0">
                        <a:spcBef>
                          <a:spcPct val="20000"/>
                        </a:spcBef>
                        <a:spcAft>
                          <a:spcPct val="0"/>
                        </a:spcAft>
                        <a:buClr>
                          <a:schemeClr val="accent1"/>
                        </a:buClr>
                        <a:buSzPct val="60000"/>
                        <a:buFont typeface="Wingdings 2" pitchFamily="18" charset="2"/>
                        <a:defRPr sz="1600">
                          <a:solidFill>
                            <a:schemeClr val="tx2"/>
                          </a:solidFill>
                          <a:latin typeface="Franklin Gothic Book" pitchFamily="34" charset="0"/>
                          <a:cs typeface="Arial" charset="0"/>
                        </a:defRPr>
                      </a:lvl6pPr>
                      <a:lvl7pPr marL="2971800" indent="-228600" eaLnBrk="0" fontAlgn="base" hangingPunct="0">
                        <a:spcBef>
                          <a:spcPct val="20000"/>
                        </a:spcBef>
                        <a:spcAft>
                          <a:spcPct val="0"/>
                        </a:spcAft>
                        <a:buClr>
                          <a:schemeClr val="accent1"/>
                        </a:buClr>
                        <a:buSzPct val="60000"/>
                        <a:buFont typeface="Wingdings 2" pitchFamily="18" charset="2"/>
                        <a:defRPr sz="1600">
                          <a:solidFill>
                            <a:schemeClr val="tx2"/>
                          </a:solidFill>
                          <a:latin typeface="Franklin Gothic Book" pitchFamily="34" charset="0"/>
                          <a:cs typeface="Arial" charset="0"/>
                        </a:defRPr>
                      </a:lvl7pPr>
                      <a:lvl8pPr marL="3429000" indent="-228600" eaLnBrk="0" fontAlgn="base" hangingPunct="0">
                        <a:spcBef>
                          <a:spcPct val="20000"/>
                        </a:spcBef>
                        <a:spcAft>
                          <a:spcPct val="0"/>
                        </a:spcAft>
                        <a:buClr>
                          <a:schemeClr val="accent1"/>
                        </a:buClr>
                        <a:buSzPct val="60000"/>
                        <a:buFont typeface="Wingdings 2" pitchFamily="18" charset="2"/>
                        <a:defRPr sz="1600">
                          <a:solidFill>
                            <a:schemeClr val="tx2"/>
                          </a:solidFill>
                          <a:latin typeface="Franklin Gothic Book" pitchFamily="34" charset="0"/>
                          <a:cs typeface="Arial" charset="0"/>
                        </a:defRPr>
                      </a:lvl8pPr>
                      <a:lvl9pPr marL="3886200" indent="-228600" eaLnBrk="0" fontAlgn="base" hangingPunct="0">
                        <a:spcBef>
                          <a:spcPct val="20000"/>
                        </a:spcBef>
                        <a:spcAft>
                          <a:spcPct val="0"/>
                        </a:spcAft>
                        <a:buClr>
                          <a:schemeClr val="accent1"/>
                        </a:buClr>
                        <a:buSzPct val="60000"/>
                        <a:buFont typeface="Wingdings 2" pitchFamily="18" charset="2"/>
                        <a:defRPr sz="1600">
                          <a:solidFill>
                            <a:schemeClr val="tx2"/>
                          </a:solidFill>
                          <a:latin typeface="Franklin Gothic Book" pitchFamily="34"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de-DE" altLang="de-DE" sz="2400" b="0" i="0" u="none" strike="noStrike" cap="none" normalizeH="0" baseline="0" dirty="0">
                          <a:ln>
                            <a:noFill/>
                          </a:ln>
                          <a:solidFill>
                            <a:schemeClr val="tx1"/>
                          </a:solidFill>
                          <a:effectLst/>
                          <a:latin typeface="Calibri" pitchFamily="34" charset="0"/>
                          <a:ea typeface="ＭＳ Ｐゴシック" pitchFamily="34" charset="-128"/>
                          <a:cs typeface="Arial" charset="0"/>
                        </a:rPr>
                        <a:t>FEV</a:t>
                      </a:r>
                      <a:r>
                        <a:rPr kumimoji="0" lang="de-DE" altLang="de-DE" sz="2400" b="0" i="0" u="none" strike="noStrike" cap="none" normalizeH="0" baseline="-25000" dirty="0">
                          <a:ln>
                            <a:noFill/>
                          </a:ln>
                          <a:solidFill>
                            <a:schemeClr val="tx1"/>
                          </a:solidFill>
                          <a:effectLst/>
                          <a:latin typeface="Calibri" pitchFamily="34" charset="0"/>
                          <a:ea typeface="ＭＳ Ｐゴシック" pitchFamily="34" charset="-128"/>
                          <a:cs typeface="Arial" charset="0"/>
                        </a:rPr>
                        <a:t>1 </a:t>
                      </a:r>
                      <a:r>
                        <a:rPr lang="de-DE" sz="1200" kern="1200" dirty="0">
                          <a:solidFill>
                            <a:schemeClr val="tx1"/>
                          </a:solidFill>
                          <a:effectLst/>
                          <a:latin typeface="Franklin Gothic Book" pitchFamily="34" charset="0"/>
                          <a:ea typeface="+mn-ea"/>
                          <a:cs typeface="Arial" charset="0"/>
                        </a:rPr>
                        <a:t>(GLI-Sollwerte)</a:t>
                      </a:r>
                      <a:endParaRPr kumimoji="0" lang="de-DE" altLang="de-DE" sz="2400" b="0" i="0" u="none" strike="noStrike" cap="none" normalizeH="0" baseline="-25000" dirty="0">
                        <a:ln>
                          <a:noFill/>
                        </a:ln>
                        <a:solidFill>
                          <a:schemeClr val="tx1"/>
                        </a:solidFill>
                        <a:effectLst/>
                        <a:latin typeface="Calibri" pitchFamily="34" charset="0"/>
                        <a:ea typeface="ＭＳ Ｐゴシック" pitchFamily="34" charset="-128"/>
                        <a:cs typeface="Arial" charset="0"/>
                      </a:endParaRP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792088">
                <a:tc>
                  <a:txBody>
                    <a:bodyPr/>
                    <a:lstStyle/>
                    <a:p>
                      <a:pPr marL="71755" algn="l">
                        <a:lnSpc>
                          <a:spcPct val="107000"/>
                        </a:lnSpc>
                        <a:spcAft>
                          <a:spcPts val="0"/>
                        </a:spcAft>
                      </a:pPr>
                      <a:r>
                        <a:rPr lang="de-DE" sz="2000" dirty="0">
                          <a:effectLst/>
                          <a:latin typeface="+mn-lt"/>
                        </a:rPr>
                        <a:t>III (schwer)</a:t>
                      </a:r>
                      <a:endParaRPr lang="de-DE" sz="2000" dirty="0">
                        <a:effectLst/>
                        <a:latin typeface="+mn-lt"/>
                        <a:ea typeface="Calibri"/>
                        <a:cs typeface="Times New Roman"/>
                      </a:endParaRPr>
                    </a:p>
                  </a:txBody>
                  <a:tcPr marL="53975" marR="53975" marT="71755" marB="71755"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71755" algn="l">
                        <a:lnSpc>
                          <a:spcPct val="107000"/>
                        </a:lnSpc>
                        <a:spcAft>
                          <a:spcPts val="0"/>
                        </a:spcAft>
                      </a:pPr>
                      <a:r>
                        <a:rPr lang="de-DE" sz="2000" dirty="0">
                          <a:effectLst/>
                          <a:latin typeface="+mn-lt"/>
                        </a:rPr>
                        <a:t>&lt;40% Soll</a:t>
                      </a:r>
                      <a:endParaRPr lang="de-DE" sz="2000" dirty="0">
                        <a:effectLst/>
                        <a:latin typeface="+mn-lt"/>
                        <a:ea typeface="Calibri"/>
                        <a:cs typeface="Times New Roman"/>
                      </a:endParaRPr>
                    </a:p>
                  </a:txBody>
                  <a:tcPr marL="53975" marR="53975" marT="71755" marB="71755"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576263">
                <a:tc>
                  <a:txBody>
                    <a:bodyPr/>
                    <a:lstStyle/>
                    <a:p>
                      <a:pPr marL="71755" algn="l">
                        <a:lnSpc>
                          <a:spcPct val="107000"/>
                        </a:lnSpc>
                        <a:spcAft>
                          <a:spcPts val="0"/>
                        </a:spcAft>
                      </a:pPr>
                      <a:r>
                        <a:rPr lang="de-DE" sz="2000" dirty="0">
                          <a:effectLst/>
                          <a:latin typeface="+mn-lt"/>
                        </a:rPr>
                        <a:t>II (mittel-schwer)</a:t>
                      </a:r>
                      <a:endParaRPr lang="de-DE" sz="2000" dirty="0">
                        <a:effectLst/>
                        <a:latin typeface="+mn-lt"/>
                        <a:ea typeface="Calibri"/>
                        <a:cs typeface="Times New Roman"/>
                      </a:endParaRPr>
                    </a:p>
                  </a:txBody>
                  <a:tcPr marL="53975" marR="53975" marT="71755" marB="71755">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71755" algn="l">
                        <a:lnSpc>
                          <a:spcPct val="107000"/>
                        </a:lnSpc>
                        <a:spcAft>
                          <a:spcPts val="0"/>
                        </a:spcAft>
                      </a:pPr>
                      <a:r>
                        <a:rPr lang="de-DE" sz="2000" dirty="0">
                          <a:effectLst/>
                          <a:latin typeface="+mn-lt"/>
                        </a:rPr>
                        <a:t>≥40% - 60% Soll</a:t>
                      </a:r>
                      <a:endParaRPr lang="de-DE" sz="2000" dirty="0">
                        <a:effectLst/>
                        <a:latin typeface="+mn-lt"/>
                        <a:ea typeface="Calibri"/>
                        <a:cs typeface="Times New Roman"/>
                      </a:endParaRPr>
                    </a:p>
                  </a:txBody>
                  <a:tcPr marL="53975" marR="53975" marT="71755" marB="71755">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504825">
                <a:tc>
                  <a:txBody>
                    <a:bodyPr/>
                    <a:lstStyle/>
                    <a:p>
                      <a:pPr marL="71755" algn="l">
                        <a:lnSpc>
                          <a:spcPct val="107000"/>
                        </a:lnSpc>
                        <a:spcAft>
                          <a:spcPts val="0"/>
                        </a:spcAft>
                      </a:pPr>
                      <a:r>
                        <a:rPr lang="de-DE" sz="2000" dirty="0">
                          <a:effectLst/>
                          <a:latin typeface="+mn-lt"/>
                        </a:rPr>
                        <a:t>I (leicht)</a:t>
                      </a:r>
                      <a:endParaRPr lang="de-DE" sz="2000" dirty="0">
                        <a:effectLst/>
                        <a:latin typeface="+mn-lt"/>
                        <a:ea typeface="Calibri"/>
                        <a:cs typeface="Times New Roman"/>
                      </a:endParaRPr>
                    </a:p>
                  </a:txBody>
                  <a:tcPr marL="53975" marR="53975" marT="71755" marB="71755">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71755" algn="l">
                        <a:lnSpc>
                          <a:spcPct val="107000"/>
                        </a:lnSpc>
                        <a:spcAft>
                          <a:spcPts val="0"/>
                        </a:spcAft>
                      </a:pPr>
                      <a:r>
                        <a:rPr lang="de-DE" sz="2000" dirty="0">
                          <a:effectLst/>
                          <a:latin typeface="+mn-lt"/>
                        </a:rPr>
                        <a:t>&gt; 60% Soll</a:t>
                      </a:r>
                      <a:endParaRPr lang="de-DE" sz="2000" dirty="0">
                        <a:effectLst/>
                        <a:latin typeface="+mn-lt"/>
                        <a:ea typeface="Calibri"/>
                        <a:cs typeface="Times New Roman"/>
                      </a:endParaRPr>
                    </a:p>
                  </a:txBody>
                  <a:tcPr marL="53975" marR="53975" marT="71755" marB="71755">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bl>
          </a:graphicData>
        </a:graphic>
      </p:graphicFrame>
      <p:sp>
        <p:nvSpPr>
          <p:cNvPr id="25623" name="Text Box 35"/>
          <p:cNvSpPr txBox="1">
            <a:spLocks noChangeArrowheads="1"/>
          </p:cNvSpPr>
          <p:nvPr/>
        </p:nvSpPr>
        <p:spPr bwMode="auto">
          <a:xfrm rot="19235417">
            <a:off x="164912" y="3147617"/>
            <a:ext cx="2047875" cy="421654"/>
          </a:xfrm>
          <a:prstGeom prst="rect">
            <a:avLst/>
          </a:prstGeom>
          <a:solidFill>
            <a:schemeClr val="bg1">
              <a:lumMod val="95000"/>
            </a:schemeClr>
          </a:solidFill>
          <a:ln w="9525">
            <a:solidFill>
              <a:schemeClr val="tx1"/>
            </a:solidFill>
            <a:miter lim="800000"/>
            <a:headEnd/>
            <a:tailEnd/>
          </a:ln>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cs typeface="Arial"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cs typeface="Arial"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cs typeface="Arial"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cs typeface="Arial"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cs typeface="Arial"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9pPr>
          </a:lstStyle>
          <a:p>
            <a:pPr marL="71755">
              <a:lnSpc>
                <a:spcPct val="107000"/>
              </a:lnSpc>
              <a:buNone/>
            </a:pPr>
            <a:r>
              <a:rPr lang="de-DE" sz="2000" b="1" dirty="0">
                <a:solidFill>
                  <a:schemeClr val="tx1"/>
                </a:solidFill>
                <a:latin typeface="Calibri" pitchFamily="34" charset="0"/>
              </a:rPr>
              <a:t>FEV</a:t>
            </a:r>
            <a:r>
              <a:rPr lang="de-DE" sz="2000" b="1" baseline="-25000" dirty="0">
                <a:solidFill>
                  <a:schemeClr val="tx1"/>
                </a:solidFill>
                <a:latin typeface="Calibri" pitchFamily="34" charset="0"/>
              </a:rPr>
              <a:t>1</a:t>
            </a:r>
            <a:r>
              <a:rPr lang="de-DE" sz="2000" b="1" dirty="0">
                <a:solidFill>
                  <a:schemeClr val="tx1"/>
                </a:solidFill>
                <a:latin typeface="Calibri" pitchFamily="34" charset="0"/>
              </a:rPr>
              <a:t>/FVC &lt; LLN </a:t>
            </a:r>
          </a:p>
        </p:txBody>
      </p:sp>
      <p:sp>
        <p:nvSpPr>
          <p:cNvPr id="25624" name="Text Box 36"/>
          <p:cNvSpPr txBox="1">
            <a:spLocks noChangeArrowheads="1"/>
          </p:cNvSpPr>
          <p:nvPr/>
        </p:nvSpPr>
        <p:spPr bwMode="auto">
          <a:xfrm>
            <a:off x="2339752" y="1857018"/>
            <a:ext cx="2128137" cy="707886"/>
          </a:xfrm>
          <a:prstGeom prst="rect">
            <a:avLst/>
          </a:prstGeom>
          <a:solidFill>
            <a:schemeClr val="bg1">
              <a:lumMod val="95000"/>
            </a:schemeClr>
          </a:solidFill>
          <a:ln w="9525">
            <a:solidFill>
              <a:schemeClr val="tx1"/>
            </a:solidFill>
            <a:miter lim="800000"/>
            <a:headEnd/>
            <a:tailEnd/>
          </a:ln>
        </p:spPr>
        <p:txBody>
          <a:bodyPr wrap="square">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cs typeface="Arial"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cs typeface="Arial"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cs typeface="Arial"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cs typeface="Arial"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cs typeface="Arial"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9pPr>
          </a:lstStyle>
          <a:p>
            <a:pPr algn="ctr">
              <a:spcBef>
                <a:spcPct val="50000"/>
              </a:spcBef>
              <a:buClrTx/>
              <a:buSzTx/>
              <a:buFontTx/>
              <a:buNone/>
            </a:pPr>
            <a:r>
              <a:rPr lang="de-DE" altLang="de-DE" sz="2000" b="1" dirty="0">
                <a:solidFill>
                  <a:schemeClr val="tx1"/>
                </a:solidFill>
                <a:latin typeface="Calibri" pitchFamily="34" charset="0"/>
              </a:rPr>
              <a:t>Beurteilung der Obstruktion</a:t>
            </a:r>
          </a:p>
        </p:txBody>
      </p:sp>
      <p:grpSp>
        <p:nvGrpSpPr>
          <p:cNvPr id="610348" name="Group 44"/>
          <p:cNvGrpSpPr>
            <a:grpSpLocks/>
          </p:cNvGrpSpPr>
          <p:nvPr/>
        </p:nvGrpSpPr>
        <p:grpSpPr bwMode="auto">
          <a:xfrm>
            <a:off x="4610101" y="1644105"/>
            <a:ext cx="4146551" cy="4787900"/>
            <a:chOff x="2904" y="991"/>
            <a:chExt cx="2612" cy="3016"/>
          </a:xfrm>
          <a:solidFill>
            <a:schemeClr val="accent1">
              <a:lumMod val="75000"/>
            </a:schemeClr>
          </a:solidFill>
        </p:grpSpPr>
        <p:grpSp>
          <p:nvGrpSpPr>
            <p:cNvPr id="25628" name="Group 5"/>
            <p:cNvGrpSpPr>
              <a:grpSpLocks/>
            </p:cNvGrpSpPr>
            <p:nvPr/>
          </p:nvGrpSpPr>
          <p:grpSpPr bwMode="auto">
            <a:xfrm>
              <a:off x="4016" y="2006"/>
              <a:ext cx="1468" cy="1546"/>
              <a:chOff x="6375488" y="3184189"/>
              <a:chExt cx="2331121" cy="2454611"/>
            </a:xfrm>
            <a:grpFill/>
          </p:grpSpPr>
          <p:sp>
            <p:nvSpPr>
              <p:cNvPr id="25636" name="1 Rectángulo"/>
              <p:cNvSpPr>
                <a:spLocks noChangeArrowheads="1"/>
              </p:cNvSpPr>
              <p:nvPr/>
            </p:nvSpPr>
            <p:spPr bwMode="auto">
              <a:xfrm>
                <a:off x="6375488" y="3184189"/>
                <a:ext cx="2331121" cy="2454611"/>
              </a:xfrm>
              <a:prstGeom prst="rect">
                <a:avLst/>
              </a:prstGeom>
              <a:grpFill/>
              <a:ln w="25400" algn="ctr">
                <a:solidFill>
                  <a:schemeClr val="tx1"/>
                </a:solidFill>
                <a:miter lim="800000"/>
                <a:headEnd/>
                <a:tailEnd/>
              </a:ln>
            </p:spPr>
            <p:txBody>
              <a:bodyPr anchor="ctr"/>
              <a:lstStyle>
                <a:lvl1pPr defTabSz="457200"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cs typeface="Arial" charset="0"/>
                  </a:defRPr>
                </a:lvl1pPr>
                <a:lvl2pPr marL="742950" indent="-285750" defTabSz="45720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cs typeface="Arial" charset="0"/>
                  </a:defRPr>
                </a:lvl2pPr>
                <a:lvl3pPr marL="1143000" indent="-228600" defTabSz="4572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cs typeface="Arial" charset="0"/>
                  </a:defRPr>
                </a:lvl3pPr>
                <a:lvl4pPr marL="1600200" indent="-228600" defTabSz="4572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cs typeface="Arial" charset="0"/>
                  </a:defRPr>
                </a:lvl4pPr>
                <a:lvl5pPr marL="2057400" indent="-228600" defTabSz="4572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cs typeface="Arial" charset="0"/>
                  </a:defRPr>
                </a:lvl5pPr>
                <a:lvl6pPr marL="2514600" indent="-228600" defTabSz="4572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6pPr>
                <a:lvl7pPr marL="2971800" indent="-228600" defTabSz="4572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7pPr>
                <a:lvl8pPr marL="3429000" indent="-228600" defTabSz="4572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8pPr>
                <a:lvl9pPr marL="3886200" indent="-228600" defTabSz="4572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9pPr>
              </a:lstStyle>
              <a:p>
                <a:pPr algn="ctr" eaLnBrk="1" hangingPunct="1">
                  <a:spcBef>
                    <a:spcPct val="0"/>
                  </a:spcBef>
                  <a:buClrTx/>
                  <a:buSzTx/>
                  <a:buFontTx/>
                  <a:buNone/>
                </a:pPr>
                <a:endParaRPr lang="de-DE" altLang="de-DE" sz="1400">
                  <a:solidFill>
                    <a:srgbClr val="FFFFFF"/>
                  </a:solidFill>
                </a:endParaRPr>
              </a:p>
            </p:txBody>
          </p:sp>
          <p:cxnSp>
            <p:nvCxnSpPr>
              <p:cNvPr id="17" name="14 Conector recto"/>
              <p:cNvCxnSpPr>
                <a:stCxn id="25636" idx="0"/>
                <a:endCxn id="25636" idx="2"/>
              </p:cNvCxnSpPr>
              <p:nvPr/>
            </p:nvCxnSpPr>
            <p:spPr>
              <a:xfrm>
                <a:off x="7541049" y="3184189"/>
                <a:ext cx="0" cy="2454611"/>
              </a:xfrm>
              <a:prstGeom prst="line">
                <a:avLst/>
              </a:prstGeom>
              <a:grpFill/>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15 Conector recto"/>
              <p:cNvCxnSpPr>
                <a:stCxn id="25636" idx="1"/>
                <a:endCxn id="25636" idx="3"/>
              </p:cNvCxnSpPr>
              <p:nvPr/>
            </p:nvCxnSpPr>
            <p:spPr>
              <a:xfrm>
                <a:off x="6375488" y="4411495"/>
                <a:ext cx="2331121" cy="0"/>
              </a:xfrm>
              <a:prstGeom prst="line">
                <a:avLst/>
              </a:prstGeom>
              <a:grpFill/>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639" name="16 CuadroTexto"/>
              <p:cNvSpPr txBox="1">
                <a:spLocks noChangeArrowheads="1"/>
              </p:cNvSpPr>
              <p:nvPr/>
            </p:nvSpPr>
            <p:spPr bwMode="auto">
              <a:xfrm>
                <a:off x="6719888" y="3473450"/>
                <a:ext cx="425450" cy="641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cs typeface="Arial" charset="0"/>
                  </a:defRPr>
                </a:lvl1pPr>
                <a:lvl2pPr marL="742950" indent="-285750" defTabSz="45720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cs typeface="Arial" charset="0"/>
                  </a:defRPr>
                </a:lvl2pPr>
                <a:lvl3pPr marL="1143000" indent="-228600" defTabSz="4572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cs typeface="Arial" charset="0"/>
                  </a:defRPr>
                </a:lvl3pPr>
                <a:lvl4pPr marL="1600200" indent="-228600" defTabSz="4572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cs typeface="Arial" charset="0"/>
                  </a:defRPr>
                </a:lvl4pPr>
                <a:lvl5pPr marL="2057400" indent="-228600" defTabSz="4572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cs typeface="Arial" charset="0"/>
                  </a:defRPr>
                </a:lvl5pPr>
                <a:lvl6pPr marL="2514600" indent="-228600" defTabSz="4572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6pPr>
                <a:lvl7pPr marL="2971800" indent="-228600" defTabSz="4572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7pPr>
                <a:lvl8pPr marL="3429000" indent="-228600" defTabSz="4572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8pPr>
                <a:lvl9pPr marL="3886200" indent="-228600" defTabSz="4572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9pPr>
              </a:lstStyle>
              <a:p>
                <a:pPr algn="ctr" eaLnBrk="1" hangingPunct="1">
                  <a:spcBef>
                    <a:spcPct val="0"/>
                  </a:spcBef>
                  <a:buClrTx/>
                  <a:buSzTx/>
                  <a:buFontTx/>
                  <a:buNone/>
                </a:pPr>
                <a:r>
                  <a:rPr lang="en-US" altLang="de-DE" sz="3600" b="1" dirty="0">
                    <a:solidFill>
                      <a:schemeClr val="bg1"/>
                    </a:solidFill>
                    <a:latin typeface="Calibri" pitchFamily="34" charset="0"/>
                    <a:ea typeface="ＭＳ Ｐゴシック" pitchFamily="34" charset="-128"/>
                  </a:rPr>
                  <a:t>C</a:t>
                </a:r>
                <a:endParaRPr lang="en-US" altLang="de-DE" sz="2400" dirty="0">
                  <a:solidFill>
                    <a:schemeClr val="bg1"/>
                  </a:solidFill>
                  <a:latin typeface="Calibri" pitchFamily="34" charset="0"/>
                  <a:ea typeface="ＭＳ Ｐゴシック" pitchFamily="34" charset="-128"/>
                </a:endParaRPr>
              </a:p>
            </p:txBody>
          </p:sp>
          <p:sp>
            <p:nvSpPr>
              <p:cNvPr id="25640" name="17 CuadroTexto"/>
              <p:cNvSpPr txBox="1">
                <a:spLocks noChangeArrowheads="1"/>
              </p:cNvSpPr>
              <p:nvPr/>
            </p:nvSpPr>
            <p:spPr bwMode="auto">
              <a:xfrm>
                <a:off x="7924800" y="3473450"/>
                <a:ext cx="473075" cy="641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cs typeface="Arial" charset="0"/>
                  </a:defRPr>
                </a:lvl1pPr>
                <a:lvl2pPr marL="742950" indent="-285750" defTabSz="45720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cs typeface="Arial" charset="0"/>
                  </a:defRPr>
                </a:lvl2pPr>
                <a:lvl3pPr marL="1143000" indent="-228600" defTabSz="4572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cs typeface="Arial" charset="0"/>
                  </a:defRPr>
                </a:lvl3pPr>
                <a:lvl4pPr marL="1600200" indent="-228600" defTabSz="4572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cs typeface="Arial" charset="0"/>
                  </a:defRPr>
                </a:lvl4pPr>
                <a:lvl5pPr marL="2057400" indent="-228600" defTabSz="4572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cs typeface="Arial" charset="0"/>
                  </a:defRPr>
                </a:lvl5pPr>
                <a:lvl6pPr marL="2514600" indent="-228600" defTabSz="4572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6pPr>
                <a:lvl7pPr marL="2971800" indent="-228600" defTabSz="4572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7pPr>
                <a:lvl8pPr marL="3429000" indent="-228600" defTabSz="4572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8pPr>
                <a:lvl9pPr marL="3886200" indent="-228600" defTabSz="4572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9pPr>
              </a:lstStyle>
              <a:p>
                <a:pPr algn="ctr" eaLnBrk="1" hangingPunct="1">
                  <a:spcBef>
                    <a:spcPct val="0"/>
                  </a:spcBef>
                  <a:buClrTx/>
                  <a:buSzTx/>
                  <a:buFontTx/>
                  <a:buNone/>
                </a:pPr>
                <a:r>
                  <a:rPr lang="en-US" altLang="de-DE" sz="3600" b="1" dirty="0">
                    <a:solidFill>
                      <a:schemeClr val="bg1"/>
                    </a:solidFill>
                    <a:latin typeface="Calibri" pitchFamily="34" charset="0"/>
                    <a:ea typeface="ＭＳ Ｐゴシック" pitchFamily="34" charset="-128"/>
                  </a:rPr>
                  <a:t>D</a:t>
                </a:r>
                <a:endParaRPr lang="en-US" altLang="de-DE" sz="2400" dirty="0">
                  <a:solidFill>
                    <a:schemeClr val="bg1"/>
                  </a:solidFill>
                  <a:latin typeface="Calibri" pitchFamily="34" charset="0"/>
                  <a:ea typeface="ＭＳ Ｐゴシック" pitchFamily="34" charset="-128"/>
                </a:endParaRPr>
              </a:p>
            </p:txBody>
          </p:sp>
          <p:sp>
            <p:nvSpPr>
              <p:cNvPr id="25641" name="18 CuadroTexto"/>
              <p:cNvSpPr txBox="1">
                <a:spLocks noChangeArrowheads="1"/>
              </p:cNvSpPr>
              <p:nvPr/>
            </p:nvSpPr>
            <p:spPr bwMode="auto">
              <a:xfrm>
                <a:off x="6653213" y="4616450"/>
                <a:ext cx="565150" cy="641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cs typeface="Arial" charset="0"/>
                  </a:defRPr>
                </a:lvl1pPr>
                <a:lvl2pPr marL="742950" indent="-285750" defTabSz="45720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cs typeface="Arial" charset="0"/>
                  </a:defRPr>
                </a:lvl2pPr>
                <a:lvl3pPr marL="1143000" indent="-228600" defTabSz="4572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cs typeface="Arial" charset="0"/>
                  </a:defRPr>
                </a:lvl3pPr>
                <a:lvl4pPr marL="1600200" indent="-228600" defTabSz="4572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cs typeface="Arial" charset="0"/>
                  </a:defRPr>
                </a:lvl4pPr>
                <a:lvl5pPr marL="2057400" indent="-228600" defTabSz="4572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cs typeface="Arial" charset="0"/>
                  </a:defRPr>
                </a:lvl5pPr>
                <a:lvl6pPr marL="2514600" indent="-228600" defTabSz="4572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6pPr>
                <a:lvl7pPr marL="2971800" indent="-228600" defTabSz="4572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7pPr>
                <a:lvl8pPr marL="3429000" indent="-228600" defTabSz="4572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8pPr>
                <a:lvl9pPr marL="3886200" indent="-228600" defTabSz="4572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9pPr>
              </a:lstStyle>
              <a:p>
                <a:pPr algn="ctr" eaLnBrk="1" hangingPunct="1">
                  <a:spcBef>
                    <a:spcPct val="0"/>
                  </a:spcBef>
                  <a:buClrTx/>
                  <a:buSzTx/>
                  <a:buFontTx/>
                  <a:buNone/>
                </a:pPr>
                <a:r>
                  <a:rPr lang="en-US" altLang="de-DE" sz="3600" b="1" dirty="0">
                    <a:solidFill>
                      <a:schemeClr val="tx1"/>
                    </a:solidFill>
                    <a:latin typeface="Calibri" pitchFamily="34" charset="0"/>
                    <a:ea typeface="ＭＳ Ｐゴシック" pitchFamily="34" charset="-128"/>
                  </a:rPr>
                  <a:t> </a:t>
                </a:r>
                <a:r>
                  <a:rPr lang="en-US" altLang="de-DE" sz="3600" b="1" dirty="0">
                    <a:solidFill>
                      <a:schemeClr val="bg1"/>
                    </a:solidFill>
                    <a:latin typeface="Calibri" pitchFamily="34" charset="0"/>
                    <a:ea typeface="ＭＳ Ｐゴシック" pitchFamily="34" charset="-128"/>
                  </a:rPr>
                  <a:t>A</a:t>
                </a:r>
                <a:endParaRPr lang="en-US" altLang="de-DE" sz="2400" dirty="0">
                  <a:solidFill>
                    <a:schemeClr val="bg1"/>
                  </a:solidFill>
                  <a:latin typeface="Calibri" pitchFamily="34" charset="0"/>
                  <a:ea typeface="ＭＳ Ｐゴシック" pitchFamily="34" charset="-128"/>
                </a:endParaRPr>
              </a:p>
            </p:txBody>
          </p:sp>
          <p:sp>
            <p:nvSpPr>
              <p:cNvPr id="25642" name="19 CuadroTexto"/>
              <p:cNvSpPr txBox="1">
                <a:spLocks noChangeArrowheads="1"/>
              </p:cNvSpPr>
              <p:nvPr/>
            </p:nvSpPr>
            <p:spPr bwMode="auto">
              <a:xfrm>
                <a:off x="7924800" y="4616450"/>
                <a:ext cx="439738" cy="641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cs typeface="Arial" charset="0"/>
                  </a:defRPr>
                </a:lvl1pPr>
                <a:lvl2pPr marL="742950" indent="-285750" defTabSz="45720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cs typeface="Arial" charset="0"/>
                  </a:defRPr>
                </a:lvl2pPr>
                <a:lvl3pPr marL="1143000" indent="-228600" defTabSz="4572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cs typeface="Arial" charset="0"/>
                  </a:defRPr>
                </a:lvl3pPr>
                <a:lvl4pPr marL="1600200" indent="-228600" defTabSz="4572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cs typeface="Arial" charset="0"/>
                  </a:defRPr>
                </a:lvl4pPr>
                <a:lvl5pPr marL="2057400" indent="-228600" defTabSz="4572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cs typeface="Arial" charset="0"/>
                  </a:defRPr>
                </a:lvl5pPr>
                <a:lvl6pPr marL="2514600" indent="-228600" defTabSz="4572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6pPr>
                <a:lvl7pPr marL="2971800" indent="-228600" defTabSz="4572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7pPr>
                <a:lvl8pPr marL="3429000" indent="-228600" defTabSz="4572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8pPr>
                <a:lvl9pPr marL="3886200" indent="-228600" defTabSz="4572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9pPr>
              </a:lstStyle>
              <a:p>
                <a:pPr algn="ctr" eaLnBrk="1" hangingPunct="1">
                  <a:spcBef>
                    <a:spcPct val="0"/>
                  </a:spcBef>
                  <a:buClrTx/>
                  <a:buSzTx/>
                  <a:buFontTx/>
                  <a:buNone/>
                </a:pPr>
                <a:r>
                  <a:rPr lang="en-US" altLang="de-DE" sz="3600" b="1" dirty="0">
                    <a:solidFill>
                      <a:schemeClr val="bg1"/>
                    </a:solidFill>
                    <a:latin typeface="Calibri" pitchFamily="34" charset="0"/>
                    <a:ea typeface="ＭＳ Ｐゴシック" pitchFamily="34" charset="-128"/>
                  </a:rPr>
                  <a:t>B</a:t>
                </a:r>
                <a:endParaRPr lang="en-US" altLang="de-DE" sz="2400" dirty="0">
                  <a:solidFill>
                    <a:schemeClr val="bg1"/>
                  </a:solidFill>
                  <a:latin typeface="Calibri" pitchFamily="34" charset="0"/>
                  <a:ea typeface="ＭＳ Ｐゴシック" pitchFamily="34" charset="-128"/>
                </a:endParaRPr>
              </a:p>
            </p:txBody>
          </p:sp>
        </p:grpSp>
        <p:sp>
          <p:nvSpPr>
            <p:cNvPr id="25629" name="TextBox 2"/>
            <p:cNvSpPr txBox="1">
              <a:spLocks noChangeArrowheads="1"/>
            </p:cNvSpPr>
            <p:nvPr/>
          </p:nvSpPr>
          <p:spPr bwMode="auto">
            <a:xfrm>
              <a:off x="3964" y="3600"/>
              <a:ext cx="770" cy="407"/>
            </a:xfrm>
            <a:prstGeom prst="rect">
              <a:avLst/>
            </a:prstGeom>
            <a:grpFill/>
            <a:ln w="9525">
              <a:solidFill>
                <a:schemeClr val="tx1"/>
              </a:solidFill>
              <a:miter lim="800000"/>
              <a:headEnd/>
              <a:tailEnd/>
            </a:ln>
          </p:spPr>
          <p:txBody>
            <a:bodyPr wrap="none">
              <a:spAutoFit/>
            </a:bodyPr>
            <a:lstStyle>
              <a:lvl1pPr defTabSz="457200"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cs typeface="Arial" charset="0"/>
                </a:defRPr>
              </a:lvl1pPr>
              <a:lvl2pPr marL="742950" indent="-285750" defTabSz="45720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cs typeface="Arial" charset="0"/>
                </a:defRPr>
              </a:lvl2pPr>
              <a:lvl3pPr marL="1143000" indent="-228600" defTabSz="4572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cs typeface="Arial" charset="0"/>
                </a:defRPr>
              </a:lvl3pPr>
              <a:lvl4pPr marL="1600200" indent="-228600" defTabSz="4572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cs typeface="Arial" charset="0"/>
                </a:defRPr>
              </a:lvl4pPr>
              <a:lvl5pPr marL="2057400" indent="-228600" defTabSz="4572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cs typeface="Arial" charset="0"/>
                </a:defRPr>
              </a:lvl5pPr>
              <a:lvl6pPr marL="2514600" indent="-228600" defTabSz="4572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6pPr>
              <a:lvl7pPr marL="2971800" indent="-228600" defTabSz="4572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7pPr>
              <a:lvl8pPr marL="3429000" indent="-228600" defTabSz="4572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8pPr>
              <a:lvl9pPr marL="3886200" indent="-228600" defTabSz="4572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9pPr>
            </a:lstStyle>
            <a:p>
              <a:pPr algn="ctr" eaLnBrk="1" hangingPunct="1">
                <a:spcBef>
                  <a:spcPct val="0"/>
                </a:spcBef>
                <a:buClrTx/>
                <a:buSzTx/>
                <a:buFontTx/>
                <a:buNone/>
              </a:pPr>
              <a:r>
                <a:rPr lang="en-US" altLang="de-DE" sz="1800" dirty="0">
                  <a:solidFill>
                    <a:schemeClr val="bg1"/>
                  </a:solidFill>
                  <a:latin typeface="Calibri" pitchFamily="34" charset="0"/>
                  <a:ea typeface="ＭＳ Ｐゴシック" pitchFamily="34" charset="-128"/>
                </a:rPr>
                <a:t>CAT &lt; 10</a:t>
              </a:r>
            </a:p>
            <a:p>
              <a:pPr algn="ctr" eaLnBrk="1" hangingPunct="1">
                <a:spcBef>
                  <a:spcPct val="0"/>
                </a:spcBef>
                <a:buClrTx/>
                <a:buSzTx/>
                <a:buNone/>
              </a:pPr>
              <a:r>
                <a:rPr lang="en-US" altLang="de-DE" sz="1800" dirty="0" err="1">
                  <a:solidFill>
                    <a:schemeClr val="bg1"/>
                  </a:solidFill>
                  <a:latin typeface="Calibri" pitchFamily="34" charset="0"/>
                  <a:ea typeface="ＭＳ Ｐゴシック" pitchFamily="34" charset="-128"/>
                </a:rPr>
                <a:t>mMRC</a:t>
              </a:r>
              <a:r>
                <a:rPr lang="en-US" altLang="de-DE" sz="1800" dirty="0">
                  <a:solidFill>
                    <a:schemeClr val="bg1"/>
                  </a:solidFill>
                  <a:latin typeface="Calibri" pitchFamily="34" charset="0"/>
                  <a:ea typeface="ＭＳ Ｐゴシック" pitchFamily="34" charset="-128"/>
                </a:rPr>
                <a:t> 0-1 </a:t>
              </a:r>
            </a:p>
          </p:txBody>
        </p:sp>
        <p:sp>
          <p:nvSpPr>
            <p:cNvPr id="25630" name="TextBox 2"/>
            <p:cNvSpPr txBox="1">
              <a:spLocks noChangeArrowheads="1"/>
            </p:cNvSpPr>
            <p:nvPr/>
          </p:nvSpPr>
          <p:spPr bwMode="auto">
            <a:xfrm>
              <a:off x="4783" y="3600"/>
              <a:ext cx="725" cy="407"/>
            </a:xfrm>
            <a:prstGeom prst="rect">
              <a:avLst/>
            </a:prstGeom>
            <a:grpFill/>
            <a:ln w="9525">
              <a:solidFill>
                <a:schemeClr val="tx1"/>
              </a:solidFill>
              <a:miter lim="800000"/>
              <a:headEnd/>
              <a:tailEnd/>
            </a:ln>
          </p:spPr>
          <p:txBody>
            <a:bodyPr wrap="none">
              <a:spAutoFit/>
            </a:bodyPr>
            <a:lstStyle>
              <a:lvl1pPr defTabSz="457200"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cs typeface="Arial" charset="0"/>
                </a:defRPr>
              </a:lvl1pPr>
              <a:lvl2pPr marL="742950" indent="-285750" defTabSz="45720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cs typeface="Arial" charset="0"/>
                </a:defRPr>
              </a:lvl2pPr>
              <a:lvl3pPr marL="1143000" indent="-228600" defTabSz="4572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cs typeface="Arial" charset="0"/>
                </a:defRPr>
              </a:lvl3pPr>
              <a:lvl4pPr marL="1600200" indent="-228600" defTabSz="4572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cs typeface="Arial" charset="0"/>
                </a:defRPr>
              </a:lvl4pPr>
              <a:lvl5pPr marL="2057400" indent="-228600" defTabSz="4572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cs typeface="Arial" charset="0"/>
                </a:defRPr>
              </a:lvl5pPr>
              <a:lvl6pPr marL="2514600" indent="-228600" defTabSz="4572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6pPr>
              <a:lvl7pPr marL="2971800" indent="-228600" defTabSz="4572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7pPr>
              <a:lvl8pPr marL="3429000" indent="-228600" defTabSz="4572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8pPr>
              <a:lvl9pPr marL="3886200" indent="-228600" defTabSz="4572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9pPr>
            </a:lstStyle>
            <a:p>
              <a:pPr algn="ctr" eaLnBrk="1" hangingPunct="1">
                <a:spcBef>
                  <a:spcPct val="0"/>
                </a:spcBef>
                <a:buClrTx/>
                <a:buSzTx/>
                <a:buFontTx/>
                <a:buNone/>
              </a:pPr>
              <a:r>
                <a:rPr lang="en-US" altLang="de-DE" sz="1800" dirty="0">
                  <a:solidFill>
                    <a:schemeClr val="bg1"/>
                  </a:solidFill>
                  <a:latin typeface="Calibri" pitchFamily="34" charset="0"/>
                  <a:ea typeface="ＭＳ Ｐゴシック" pitchFamily="34" charset="-128"/>
                </a:rPr>
                <a:t>CAT 10+</a:t>
              </a:r>
            </a:p>
            <a:p>
              <a:pPr algn="ctr" eaLnBrk="1" hangingPunct="1">
                <a:spcBef>
                  <a:spcPct val="0"/>
                </a:spcBef>
                <a:buClrTx/>
                <a:buSzTx/>
                <a:buNone/>
              </a:pPr>
              <a:r>
                <a:rPr lang="en-US" altLang="de-DE" sz="1800" dirty="0" err="1">
                  <a:solidFill>
                    <a:schemeClr val="bg1"/>
                  </a:solidFill>
                  <a:latin typeface="Calibri" pitchFamily="34" charset="0"/>
                  <a:ea typeface="ＭＳ Ｐゴシック" pitchFamily="34" charset="-128"/>
                </a:rPr>
                <a:t>mMRC</a:t>
              </a:r>
              <a:r>
                <a:rPr lang="en-US" altLang="de-DE" sz="1800" dirty="0">
                  <a:solidFill>
                    <a:schemeClr val="bg1"/>
                  </a:solidFill>
                  <a:latin typeface="Calibri" pitchFamily="34" charset="0"/>
                  <a:ea typeface="ＭＳ Ｐゴシック" pitchFamily="34" charset="-128"/>
                </a:rPr>
                <a:t> 2+ </a:t>
              </a:r>
            </a:p>
          </p:txBody>
        </p:sp>
        <p:sp>
          <p:nvSpPr>
            <p:cNvPr id="25632" name="Tekstfelt 12"/>
            <p:cNvSpPr txBox="1">
              <a:spLocks noChangeArrowheads="1"/>
            </p:cNvSpPr>
            <p:nvPr/>
          </p:nvSpPr>
          <p:spPr bwMode="auto">
            <a:xfrm>
              <a:off x="2909" y="2895"/>
              <a:ext cx="979" cy="465"/>
            </a:xfrm>
            <a:prstGeom prst="rect">
              <a:avLst/>
            </a:prstGeom>
            <a:grpFill/>
            <a:ln w="9525">
              <a:solidFill>
                <a:schemeClr val="tx1"/>
              </a:solidFill>
              <a:miter lim="800000"/>
              <a:headEnd/>
              <a:tailEnd/>
            </a:ln>
          </p:spPr>
          <p:txBody>
            <a:bodyPr>
              <a:spAutoFit/>
            </a:bodyPr>
            <a:lstStyle>
              <a:lvl1pPr defTabSz="457200"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cs typeface="Arial" charset="0"/>
                </a:defRPr>
              </a:lvl1pPr>
              <a:lvl2pPr marL="742950" indent="-285750" defTabSz="45720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cs typeface="Arial" charset="0"/>
                </a:defRPr>
              </a:lvl2pPr>
              <a:lvl3pPr marL="1143000" indent="-228600" defTabSz="4572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cs typeface="Arial" charset="0"/>
                </a:defRPr>
              </a:lvl3pPr>
              <a:lvl4pPr marL="1600200" indent="-228600" defTabSz="4572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cs typeface="Arial" charset="0"/>
                </a:defRPr>
              </a:lvl4pPr>
              <a:lvl5pPr marL="2057400" indent="-228600" defTabSz="4572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cs typeface="Arial" charset="0"/>
                </a:defRPr>
              </a:lvl5pPr>
              <a:lvl6pPr marL="2514600" indent="-228600" defTabSz="4572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6pPr>
              <a:lvl7pPr marL="2971800" indent="-228600" defTabSz="4572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7pPr>
              <a:lvl8pPr marL="3429000" indent="-228600" defTabSz="4572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8pPr>
              <a:lvl9pPr marL="3886200" indent="-228600" defTabSz="4572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9pPr>
            </a:lstStyle>
            <a:p>
              <a:pPr algn="ctr" eaLnBrk="1" hangingPunct="1">
                <a:spcBef>
                  <a:spcPct val="0"/>
                </a:spcBef>
                <a:buClrTx/>
                <a:buSzTx/>
                <a:buFontTx/>
                <a:buNone/>
              </a:pPr>
              <a:r>
                <a:rPr lang="da-DK" altLang="de-DE" sz="1400" dirty="0">
                  <a:solidFill>
                    <a:schemeClr val="bg1"/>
                  </a:solidFill>
                  <a:latin typeface="Calibri" pitchFamily="34" charset="0"/>
                  <a:ea typeface="ＭＳ Ｐゴシック" pitchFamily="34" charset="-128"/>
                </a:rPr>
                <a:t>≤ 1 </a:t>
              </a:r>
            </a:p>
            <a:p>
              <a:pPr algn="ctr" eaLnBrk="1" hangingPunct="1">
                <a:spcBef>
                  <a:spcPct val="0"/>
                </a:spcBef>
                <a:buClrTx/>
                <a:buSzTx/>
                <a:buFontTx/>
                <a:buNone/>
              </a:pPr>
              <a:r>
                <a:rPr lang="da-DK" altLang="de-DE" sz="1400" dirty="0">
                  <a:solidFill>
                    <a:schemeClr val="bg1"/>
                  </a:solidFill>
                  <a:latin typeface="Calibri" pitchFamily="34" charset="0"/>
                  <a:ea typeface="ＭＳ Ｐゴシック" pitchFamily="34" charset="-128"/>
                </a:rPr>
                <a:t>ambulant behandelt</a:t>
              </a:r>
            </a:p>
          </p:txBody>
        </p:sp>
        <p:sp>
          <p:nvSpPr>
            <p:cNvPr id="25633" name="Tekstfelt 11"/>
            <p:cNvSpPr txBox="1">
              <a:spLocks noChangeArrowheads="1"/>
            </p:cNvSpPr>
            <p:nvPr/>
          </p:nvSpPr>
          <p:spPr bwMode="auto">
            <a:xfrm>
              <a:off x="2904" y="1780"/>
              <a:ext cx="964" cy="194"/>
            </a:xfrm>
            <a:prstGeom prst="rect">
              <a:avLst/>
            </a:prstGeom>
            <a:grpFill/>
            <a:ln w="9525">
              <a:solidFill>
                <a:schemeClr val="tx1"/>
              </a:solidFill>
              <a:miter lim="800000"/>
              <a:headEnd/>
              <a:tailEnd/>
            </a:ln>
          </p:spPr>
          <p:txBody>
            <a:bodyPr wrap="square" anchor="ctr" anchorCtr="0">
              <a:spAutoFit/>
            </a:bodyPr>
            <a:lstStyle>
              <a:lvl1pPr defTabSz="457200"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cs typeface="Arial" charset="0"/>
                </a:defRPr>
              </a:lvl1pPr>
              <a:lvl2pPr marL="742950" indent="-285750" defTabSz="45720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cs typeface="Arial" charset="0"/>
                </a:defRPr>
              </a:lvl2pPr>
              <a:lvl3pPr marL="1143000" indent="-228600" defTabSz="4572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cs typeface="Arial" charset="0"/>
                </a:defRPr>
              </a:lvl3pPr>
              <a:lvl4pPr marL="1600200" indent="-228600" defTabSz="4572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cs typeface="Arial" charset="0"/>
                </a:defRPr>
              </a:lvl4pPr>
              <a:lvl5pPr marL="2057400" indent="-228600" defTabSz="4572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cs typeface="Arial" charset="0"/>
                </a:defRPr>
              </a:lvl5pPr>
              <a:lvl6pPr marL="2514600" indent="-228600" defTabSz="4572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6pPr>
              <a:lvl7pPr marL="2971800" indent="-228600" defTabSz="4572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7pPr>
              <a:lvl8pPr marL="3429000" indent="-228600" defTabSz="4572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8pPr>
              <a:lvl9pPr marL="3886200" indent="-228600" defTabSz="4572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9pPr>
            </a:lstStyle>
            <a:p>
              <a:pPr algn="ctr" eaLnBrk="1" hangingPunct="1">
                <a:spcBef>
                  <a:spcPct val="0"/>
                </a:spcBef>
                <a:buClrTx/>
                <a:buSzTx/>
                <a:buFontTx/>
                <a:buNone/>
              </a:pPr>
              <a:r>
                <a:rPr lang="da-DK" altLang="de-DE" sz="1400" dirty="0">
                  <a:solidFill>
                    <a:schemeClr val="bg1"/>
                  </a:solidFill>
                  <a:latin typeface="Calibri" pitchFamily="34" charset="0"/>
                  <a:ea typeface="ＭＳ Ｐゴシック" pitchFamily="34" charset="-128"/>
                </a:rPr>
                <a:t>Exazerbationen</a:t>
              </a:r>
              <a:endParaRPr lang="da-DK" altLang="de-DE" sz="1800" dirty="0">
                <a:solidFill>
                  <a:schemeClr val="bg1"/>
                </a:solidFill>
                <a:latin typeface="Calibri" pitchFamily="34" charset="0"/>
                <a:ea typeface="ＭＳ Ｐゴシック" pitchFamily="34" charset="-128"/>
              </a:endParaRPr>
            </a:p>
          </p:txBody>
        </p:sp>
        <p:sp>
          <p:nvSpPr>
            <p:cNvPr id="25634" name="Text Box 37"/>
            <p:cNvSpPr txBox="1">
              <a:spLocks noChangeArrowheads="1"/>
            </p:cNvSpPr>
            <p:nvPr/>
          </p:nvSpPr>
          <p:spPr bwMode="auto">
            <a:xfrm>
              <a:off x="3984" y="1043"/>
              <a:ext cx="1532" cy="834"/>
            </a:xfrm>
            <a:prstGeom prst="rect">
              <a:avLst/>
            </a:prstGeom>
            <a:grpFill/>
            <a:ln w="9525">
              <a:solidFill>
                <a:schemeClr val="tx1"/>
              </a:solidFill>
              <a:miter lim="800000"/>
              <a:headEnd/>
              <a:tailEnd/>
            </a:ln>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cs typeface="Arial"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cs typeface="Arial"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cs typeface="Arial"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cs typeface="Arial"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cs typeface="Arial"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9pPr>
            </a:lstStyle>
            <a:p>
              <a:pPr algn="ctr">
                <a:spcBef>
                  <a:spcPct val="50000"/>
                </a:spcBef>
                <a:buClrTx/>
                <a:buSzTx/>
                <a:buFontTx/>
                <a:buNone/>
              </a:pPr>
              <a:r>
                <a:rPr lang="de-DE" altLang="de-DE" sz="2000" b="1" dirty="0">
                  <a:solidFill>
                    <a:schemeClr val="bg1"/>
                  </a:solidFill>
                  <a:latin typeface="Calibri" pitchFamily="34" charset="0"/>
                </a:rPr>
                <a:t>Beurteilung von Exazerbationsrisiko und Intensität der Symptome</a:t>
              </a:r>
            </a:p>
          </p:txBody>
        </p:sp>
        <p:sp>
          <p:nvSpPr>
            <p:cNvPr id="25635" name="TextBox 2"/>
            <p:cNvSpPr txBox="1">
              <a:spLocks noChangeArrowheads="1"/>
            </p:cNvSpPr>
            <p:nvPr/>
          </p:nvSpPr>
          <p:spPr bwMode="auto">
            <a:xfrm>
              <a:off x="3217" y="991"/>
              <a:ext cx="396" cy="634"/>
            </a:xfrm>
            <a:prstGeom prst="rect">
              <a:avLst/>
            </a:prstGeom>
            <a:solidFill>
              <a:schemeClr val="accent1">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cs typeface="Arial"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cs typeface="Arial"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cs typeface="Arial"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cs typeface="Arial"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cs typeface="Arial"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9pPr>
            </a:lstStyle>
            <a:p>
              <a:pPr eaLnBrk="1" hangingPunct="1">
                <a:spcBef>
                  <a:spcPct val="0"/>
                </a:spcBef>
                <a:buClrTx/>
                <a:buSzTx/>
                <a:buFontTx/>
                <a:buNone/>
              </a:pPr>
              <a:r>
                <a:rPr lang="en-US" altLang="de-DE" sz="6000" dirty="0">
                  <a:solidFill>
                    <a:schemeClr val="tx1"/>
                  </a:solidFill>
                </a:rPr>
                <a:t>+</a:t>
              </a:r>
            </a:p>
          </p:txBody>
        </p:sp>
      </p:grpSp>
      <p:sp>
        <p:nvSpPr>
          <p:cNvPr id="25626" name="TextBox 4"/>
          <p:cNvSpPr txBox="1">
            <a:spLocks noChangeArrowheads="1"/>
          </p:cNvSpPr>
          <p:nvPr/>
        </p:nvSpPr>
        <p:spPr bwMode="auto">
          <a:xfrm>
            <a:off x="1844675" y="1779538"/>
            <a:ext cx="381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cs typeface="Arial"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cs typeface="Arial"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cs typeface="Arial"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cs typeface="Arial"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cs typeface="Arial"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9pPr>
          </a:lstStyle>
          <a:p>
            <a:pPr eaLnBrk="1" hangingPunct="1">
              <a:spcBef>
                <a:spcPct val="0"/>
              </a:spcBef>
              <a:buClrTx/>
              <a:buSzTx/>
              <a:buFontTx/>
              <a:buNone/>
            </a:pPr>
            <a:r>
              <a:rPr lang="en-US" altLang="de-DE" sz="3600" dirty="0">
                <a:solidFill>
                  <a:schemeClr val="tx1"/>
                </a:solidFill>
              </a:rPr>
              <a:t>=</a:t>
            </a:r>
          </a:p>
        </p:txBody>
      </p:sp>
      <p:sp>
        <p:nvSpPr>
          <p:cNvPr id="24" name="Titel 1"/>
          <p:cNvSpPr txBox="1">
            <a:spLocks/>
          </p:cNvSpPr>
          <p:nvPr/>
        </p:nvSpPr>
        <p:spPr>
          <a:xfrm>
            <a:off x="1349291" y="707008"/>
            <a:ext cx="6463069" cy="778892"/>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600" dirty="0">
                <a:solidFill>
                  <a:srgbClr val="006EAC"/>
                </a:solidFill>
              </a:rPr>
              <a:t>COPD-Klassifikation*</a:t>
            </a:r>
          </a:p>
        </p:txBody>
      </p:sp>
      <p:sp>
        <p:nvSpPr>
          <p:cNvPr id="29" name="Tekstfelt 12"/>
          <p:cNvSpPr txBox="1">
            <a:spLocks noChangeArrowheads="1"/>
          </p:cNvSpPr>
          <p:nvPr/>
        </p:nvSpPr>
        <p:spPr bwMode="auto">
          <a:xfrm>
            <a:off x="4644008" y="3429000"/>
            <a:ext cx="1554163" cy="997196"/>
          </a:xfrm>
          <a:prstGeom prst="rect">
            <a:avLst/>
          </a:prstGeom>
          <a:solidFill>
            <a:schemeClr val="accent1">
              <a:lumMod val="75000"/>
            </a:schemeClr>
          </a:solidFill>
          <a:ln w="9525">
            <a:solidFill>
              <a:schemeClr val="tx1"/>
            </a:solidFill>
            <a:miter lim="800000"/>
            <a:headEnd/>
            <a:tailEnd/>
          </a:ln>
        </p:spPr>
        <p:txBody>
          <a:bodyPr>
            <a:spAutoFit/>
          </a:bodyPr>
          <a:lstStyle>
            <a:lvl1pPr defTabSz="457200"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cs typeface="Arial" charset="0"/>
              </a:defRPr>
            </a:lvl1pPr>
            <a:lvl2pPr marL="742950" indent="-285750" defTabSz="45720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cs typeface="Arial" charset="0"/>
              </a:defRPr>
            </a:lvl2pPr>
            <a:lvl3pPr marL="1143000" indent="-228600" defTabSz="4572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cs typeface="Arial" charset="0"/>
              </a:defRPr>
            </a:lvl3pPr>
            <a:lvl4pPr marL="1600200" indent="-228600" defTabSz="4572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cs typeface="Arial" charset="0"/>
              </a:defRPr>
            </a:lvl4pPr>
            <a:lvl5pPr marL="2057400" indent="-228600" defTabSz="4572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cs typeface="Arial" charset="0"/>
              </a:defRPr>
            </a:lvl5pPr>
            <a:lvl6pPr marL="2514600" indent="-228600" defTabSz="4572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6pPr>
            <a:lvl7pPr marL="2971800" indent="-228600" defTabSz="4572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7pPr>
            <a:lvl8pPr marL="3429000" indent="-228600" defTabSz="4572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8pPr>
            <a:lvl9pPr marL="3886200" indent="-228600" defTabSz="4572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cs typeface="Arial" charset="0"/>
              </a:defRPr>
            </a:lvl9pPr>
          </a:lstStyle>
          <a:p>
            <a:pPr fontAlgn="base">
              <a:buNone/>
            </a:pPr>
            <a:r>
              <a:rPr lang="de-DE" sz="1400" dirty="0">
                <a:solidFill>
                  <a:schemeClr val="bg1"/>
                </a:solidFill>
                <a:latin typeface="Calibri" pitchFamily="34" charset="0"/>
                <a:ea typeface="ＭＳ Ｐゴシック" pitchFamily="34" charset="-128"/>
              </a:rPr>
              <a:t>≥ 2 oder  </a:t>
            </a:r>
          </a:p>
          <a:p>
            <a:pPr fontAlgn="base">
              <a:buNone/>
            </a:pPr>
            <a:r>
              <a:rPr lang="de-DE" sz="1400" dirty="0">
                <a:solidFill>
                  <a:schemeClr val="bg1"/>
                </a:solidFill>
                <a:latin typeface="Calibri" pitchFamily="34" charset="0"/>
                <a:ea typeface="ＭＳ Ｐゴシック" pitchFamily="34" charset="-128"/>
              </a:rPr>
              <a:t>1 mit Krankenhaus- </a:t>
            </a:r>
            <a:r>
              <a:rPr lang="de-DE" sz="1400" dirty="0" err="1">
                <a:solidFill>
                  <a:schemeClr val="bg1"/>
                </a:solidFill>
                <a:latin typeface="Calibri" pitchFamily="34" charset="0"/>
                <a:ea typeface="ＭＳ Ｐゴシック" pitchFamily="34" charset="-128"/>
              </a:rPr>
              <a:t>behandlung</a:t>
            </a:r>
            <a:endParaRPr lang="de-DE" sz="1400" dirty="0">
              <a:solidFill>
                <a:schemeClr val="bg1"/>
              </a:solidFill>
              <a:latin typeface="Calibri" pitchFamily="34" charset="0"/>
              <a:ea typeface="ＭＳ Ｐゴシック" pitchFamily="34" charset="-128"/>
            </a:endParaRPr>
          </a:p>
        </p:txBody>
      </p:sp>
      <p:sp>
        <p:nvSpPr>
          <p:cNvPr id="6" name="Textfeld 5"/>
          <p:cNvSpPr txBox="1"/>
          <p:nvPr/>
        </p:nvSpPr>
        <p:spPr>
          <a:xfrm>
            <a:off x="395536" y="6320353"/>
            <a:ext cx="5924303" cy="276999"/>
          </a:xfrm>
          <a:prstGeom prst="rect">
            <a:avLst/>
          </a:prstGeom>
          <a:noFill/>
        </p:spPr>
        <p:txBody>
          <a:bodyPr wrap="square" rtlCol="0">
            <a:spAutoFit/>
          </a:bodyPr>
          <a:lstStyle/>
          <a:p>
            <a:r>
              <a:rPr lang="de-DE" b="1" baseline="-25000" dirty="0">
                <a:solidFill>
                  <a:srgbClr val="0070C0"/>
                </a:solidFill>
              </a:rPr>
              <a:t>* modifiziert nach </a:t>
            </a:r>
            <a:r>
              <a:rPr lang="de-DE" b="1" baseline="-25000" dirty="0" err="1">
                <a:solidFill>
                  <a:srgbClr val="0070C0"/>
                </a:solidFill>
              </a:rPr>
              <a:t>Criée</a:t>
            </a:r>
            <a:r>
              <a:rPr lang="de-DE" b="1" baseline="-25000" dirty="0">
                <a:solidFill>
                  <a:srgbClr val="0070C0"/>
                </a:solidFill>
              </a:rPr>
              <a:t> C-P et al. Leitlinie zur Spirometrie… Pneumologie 2015; 69: 1–18, </a:t>
            </a:r>
          </a:p>
        </p:txBody>
      </p:sp>
    </p:spTree>
    <p:extLst>
      <p:ext uri="{BB962C8B-B14F-4D97-AF65-F5344CB8AC3E}">
        <p14:creationId xmlns:p14="http://schemas.microsoft.com/office/powerpoint/2010/main" val="8859498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10348"/>
                                        </p:tgtEl>
                                        <p:attrNameLst>
                                          <p:attrName>style.visibility</p:attrName>
                                        </p:attrNameLst>
                                      </p:cBhvr>
                                      <p:to>
                                        <p:strVal val="visible"/>
                                      </p:to>
                                    </p:set>
                                    <p:animEffect transition="in" filter="dissolve">
                                      <p:cBhvr>
                                        <p:cTn id="7" dur="500"/>
                                        <p:tgtEl>
                                          <p:spTgt spid="610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Substitutionstherapie bei Alpha</a:t>
            </a:r>
            <a:r>
              <a:rPr lang="de-DE" baseline="-25000" dirty="0"/>
              <a:t>1</a:t>
            </a:r>
            <a:r>
              <a:rPr lang="de-DE" dirty="0"/>
              <a:t>-Protease-Inhibitor-Mangel (AATM)</a:t>
            </a:r>
          </a:p>
        </p:txBody>
      </p:sp>
      <p:sp>
        <p:nvSpPr>
          <p:cNvPr id="3" name="Inhaltsplatzhalter 2"/>
          <p:cNvSpPr>
            <a:spLocks noGrp="1"/>
          </p:cNvSpPr>
          <p:nvPr>
            <p:ph idx="1"/>
          </p:nvPr>
        </p:nvSpPr>
        <p:spPr>
          <a:xfrm>
            <a:off x="457200" y="1772816"/>
            <a:ext cx="8229600" cy="4525963"/>
          </a:xfrm>
        </p:spPr>
        <p:txBody>
          <a:bodyPr>
            <a:normAutofit/>
          </a:bodyPr>
          <a:lstStyle/>
          <a:p>
            <a:pPr lvl="0">
              <a:spcBef>
                <a:spcPts val="0"/>
              </a:spcBef>
            </a:pPr>
            <a:r>
              <a:rPr lang="de-DE" sz="1800" dirty="0"/>
              <a:t>bei homozygotem oder komplex-heterozygotem schwerem AATM </a:t>
            </a:r>
          </a:p>
          <a:p>
            <a:pPr lvl="1" indent="-384175">
              <a:spcBef>
                <a:spcPts val="0"/>
              </a:spcBef>
              <a:buFont typeface="Wingdings" panose="05000000000000000000" pitchFamily="2" charset="2"/>
              <a:buChar char="Ø"/>
            </a:pPr>
            <a:r>
              <a:rPr lang="de-DE" sz="1800" dirty="0"/>
              <a:t>Serumspiegel unter 0,5 g/l bzw. 11 </a:t>
            </a:r>
            <a:r>
              <a:rPr lang="el-GR" sz="1800" dirty="0"/>
              <a:t>μ</a:t>
            </a:r>
            <a:r>
              <a:rPr lang="de-DE" sz="1800" dirty="0" err="1"/>
              <a:t>mol</a:t>
            </a:r>
            <a:r>
              <a:rPr lang="de-DE" sz="1800" dirty="0"/>
              <a:t>/l </a:t>
            </a:r>
          </a:p>
          <a:p>
            <a:pPr lvl="1" indent="-384175">
              <a:spcBef>
                <a:spcPts val="0"/>
              </a:spcBef>
              <a:spcAft>
                <a:spcPts val="1200"/>
              </a:spcAft>
              <a:buFont typeface="Wingdings" panose="05000000000000000000" pitchFamily="2" charset="2"/>
              <a:buChar char="Ø"/>
            </a:pPr>
            <a:r>
              <a:rPr lang="de-DE" sz="1800" dirty="0"/>
              <a:t>AATM-assoziierte COPD</a:t>
            </a:r>
          </a:p>
          <a:p>
            <a:pPr lvl="0">
              <a:spcBef>
                <a:spcPts val="0"/>
              </a:spcBef>
              <a:spcAft>
                <a:spcPts val="1200"/>
              </a:spcAft>
            </a:pPr>
            <a:r>
              <a:rPr lang="de-DE" sz="1800" dirty="0"/>
              <a:t>strikte Nikotinkarenz </a:t>
            </a:r>
          </a:p>
          <a:p>
            <a:pPr algn="l">
              <a:spcBef>
                <a:spcPts val="0"/>
              </a:spcBef>
              <a:spcAft>
                <a:spcPts val="1200"/>
              </a:spcAft>
            </a:pPr>
            <a:r>
              <a:rPr lang="de-DE" sz="1800" b="0" i="0" u="none" strike="noStrike" baseline="0" dirty="0">
                <a:solidFill>
                  <a:srgbClr val="231F20"/>
                </a:solidFill>
              </a:rPr>
              <a:t>Lungenfunktionseinschränkung: </a:t>
            </a:r>
            <a:r>
              <a:rPr lang="de-DE" sz="1800" b="0" i="0" u="none" strike="noStrike" baseline="0" dirty="0" err="1">
                <a:solidFill>
                  <a:srgbClr val="231F20"/>
                </a:solidFill>
              </a:rPr>
              <a:t>Tiffeneau</a:t>
            </a:r>
            <a:r>
              <a:rPr lang="de-DE" sz="1800" b="0" i="0" u="none" strike="noStrike" baseline="0" dirty="0">
                <a:solidFill>
                  <a:srgbClr val="231F20"/>
                </a:solidFill>
              </a:rPr>
              <a:t>-Wert von &lt; 0,7 und FEV</a:t>
            </a:r>
            <a:r>
              <a:rPr lang="de-DE" sz="1800" b="0" i="0" u="none" strike="noStrike" baseline="-25000" dirty="0">
                <a:solidFill>
                  <a:srgbClr val="231F20"/>
                </a:solidFill>
              </a:rPr>
              <a:t>1</a:t>
            </a:r>
            <a:r>
              <a:rPr lang="de-DE" sz="1800" b="0" i="0" u="none" strike="noStrike" baseline="0" dirty="0">
                <a:solidFill>
                  <a:srgbClr val="231F20"/>
                </a:solidFill>
              </a:rPr>
              <a:t> </a:t>
            </a:r>
            <a:r>
              <a:rPr lang="de-DE" sz="1800" b="0" i="0" u="none" strike="noStrike" baseline="0" dirty="0" err="1">
                <a:solidFill>
                  <a:srgbClr val="231F20"/>
                </a:solidFill>
              </a:rPr>
              <a:t>postbronchodilatatorischen</a:t>
            </a:r>
            <a:r>
              <a:rPr lang="de-DE" sz="1800" b="0" i="0" u="none" strike="noStrike" baseline="0" dirty="0">
                <a:solidFill>
                  <a:srgbClr val="231F20"/>
                </a:solidFill>
              </a:rPr>
              <a:t> von ≤ 65% Soll im </a:t>
            </a:r>
            <a:r>
              <a:rPr lang="de-DE" sz="1800" b="0" i="0" u="none" strike="noStrike" baseline="0" dirty="0" err="1">
                <a:solidFill>
                  <a:srgbClr val="231F20"/>
                </a:solidFill>
              </a:rPr>
              <a:t>infektfreien</a:t>
            </a:r>
            <a:r>
              <a:rPr lang="de-DE" sz="1800" b="0" i="0" u="none" strike="noStrike" baseline="0" dirty="0">
                <a:solidFill>
                  <a:srgbClr val="231F20"/>
                </a:solidFill>
              </a:rPr>
              <a:t> Intervall unter optimierter medikamentöser Dauertherapie</a:t>
            </a:r>
          </a:p>
          <a:p>
            <a:pPr algn="l">
              <a:spcBef>
                <a:spcPts val="0"/>
              </a:spcBef>
              <a:spcAft>
                <a:spcPts val="1200"/>
              </a:spcAft>
            </a:pPr>
            <a:r>
              <a:rPr lang="de-DE" sz="1800" dirty="0">
                <a:solidFill>
                  <a:srgbClr val="231F20"/>
                </a:solidFill>
              </a:rPr>
              <a:t>oder (FEV</a:t>
            </a:r>
            <a:r>
              <a:rPr lang="de-DE" sz="1800" baseline="-25000" dirty="0">
                <a:solidFill>
                  <a:srgbClr val="231F20"/>
                </a:solidFill>
              </a:rPr>
              <a:t>1</a:t>
            </a:r>
            <a:r>
              <a:rPr lang="de-DE" sz="1800" dirty="0">
                <a:solidFill>
                  <a:srgbClr val="231F20"/>
                </a:solidFill>
              </a:rPr>
              <a:t> &gt; 65%): bei </a:t>
            </a:r>
            <a:r>
              <a:rPr lang="de-DE" sz="1800" dirty="0"/>
              <a:t>ausgeprägtem Abfall des FEV</a:t>
            </a:r>
            <a:r>
              <a:rPr lang="de-DE" sz="1800" baseline="-25000" dirty="0"/>
              <a:t>1</a:t>
            </a:r>
            <a:r>
              <a:rPr lang="de-DE" sz="1800" dirty="0"/>
              <a:t> (über 50 ml/Jahr). Nachweis durch wiederholte Messungen zu unterschiedlichen Zeitpunkten</a:t>
            </a:r>
          </a:p>
          <a:p>
            <a:pPr algn="l">
              <a:spcAft>
                <a:spcPts val="1200"/>
              </a:spcAft>
            </a:pPr>
            <a:r>
              <a:rPr lang="de-DE" sz="1800" dirty="0">
                <a:solidFill>
                  <a:srgbClr val="231F20"/>
                </a:solidFill>
              </a:rPr>
              <a:t>b</a:t>
            </a:r>
            <a:r>
              <a:rPr lang="de-DE" sz="1800" b="0" i="0" u="none" strike="noStrike" baseline="0" dirty="0">
                <a:solidFill>
                  <a:srgbClr val="231F20"/>
                </a:solidFill>
              </a:rPr>
              <a:t>ei schwerem AATM und schwerer Funktionseinschränkung (FEV1 &lt; 30% Soll) kann die Neueinstellung auf die Augmentationstherapie nicht generell empfohlen werden Einzelfallentscheidung)</a:t>
            </a:r>
          </a:p>
          <a:p>
            <a:pPr algn="l">
              <a:spcBef>
                <a:spcPts val="0"/>
              </a:spcBef>
            </a:pPr>
            <a:endParaRPr lang="de-DE" sz="1400" dirty="0"/>
          </a:p>
        </p:txBody>
      </p:sp>
    </p:spTree>
    <p:extLst>
      <p:ext uri="{BB962C8B-B14F-4D97-AF65-F5344CB8AC3E}">
        <p14:creationId xmlns:p14="http://schemas.microsoft.com/office/powerpoint/2010/main" val="3873587144"/>
      </p:ext>
    </p:extLst>
  </p:cSld>
  <p:clrMapOvr>
    <a:masterClrMapping/>
  </p:clrMapOvr>
  <p:transition spd="slow">
    <p:wheel spokes="1"/>
  </p:transition>
</p:sld>
</file>

<file path=ppt/theme/theme1.xml><?xml version="1.0" encoding="utf-8"?>
<a:theme xmlns:a="http://schemas.openxmlformats.org/drawingml/2006/main" name="Atemwegslig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Atemwegsliga</Template>
  <TotalTime>0</TotalTime>
  <Words>5588</Words>
  <Application>Microsoft Office PowerPoint</Application>
  <PresentationFormat>Bildschirmpräsentation (4:3)</PresentationFormat>
  <Paragraphs>786</Paragraphs>
  <Slides>91</Slides>
  <Notes>1</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91</vt:i4>
      </vt:variant>
    </vt:vector>
  </HeadingPairs>
  <TitlesOfParts>
    <vt:vector size="98" baseType="lpstr">
      <vt:lpstr>Arial</vt:lpstr>
      <vt:lpstr>Calibri</vt:lpstr>
      <vt:lpstr>Franklin Gothic Book</vt:lpstr>
      <vt:lpstr>Wingdings</vt:lpstr>
      <vt:lpstr>Wingdings 2</vt:lpstr>
      <vt:lpstr>Atemwegsliga</vt:lpstr>
      <vt:lpstr>Benutzerdefiniertes Design</vt:lpstr>
      <vt:lpstr>Nationale Versorgungs-Leitlinie COPD 2. Auflage, AWMF-Register-Nr. nvl-003</vt:lpstr>
      <vt:lpstr>Teilpublikation der Langfassung</vt:lpstr>
      <vt:lpstr>COPD (chronic obstructive pulmonary disease)</vt:lpstr>
      <vt:lpstr>Exazerbation</vt:lpstr>
      <vt:lpstr>Differenzialdiagnose: Asthma versus COPD</vt:lpstr>
      <vt:lpstr>Diagnostik und Monitoring</vt:lpstr>
      <vt:lpstr>Klinischer Algorithmus der COPD-Diagnostik</vt:lpstr>
      <vt:lpstr>Anamneseinhalte</vt:lpstr>
      <vt:lpstr>Risikofaktoren</vt:lpstr>
      <vt:lpstr>mögliche körperliche Untersuchungsbefunde bei mittelschwerer und schwerer Erkrankung</vt:lpstr>
      <vt:lpstr>Diagnostik: Empfehlungen/Statements</vt:lpstr>
      <vt:lpstr>Definition der Obstruktion  </vt:lpstr>
      <vt:lpstr>Spirometrie: die wichtigsten Messwerte</vt:lpstr>
      <vt:lpstr>Fluss-Volumenkurven</vt:lpstr>
      <vt:lpstr>Bewertung des Reversibilitätstests</vt:lpstr>
      <vt:lpstr>weitere Untersuchungen</vt:lpstr>
      <vt:lpstr>weitere Untersuchungen</vt:lpstr>
      <vt:lpstr>Diagnostik von Komorbiditäten</vt:lpstr>
      <vt:lpstr>Differentialdiagnosen</vt:lpstr>
      <vt:lpstr>Differentialdiagnosen</vt:lpstr>
      <vt:lpstr>Hauptsymptome: Beurteilung der Schwere (qualitativ)</vt:lpstr>
      <vt:lpstr>Patient*innen-Questionnaire „Monitoring of Exacerbation Probability (MEP)“</vt:lpstr>
      <vt:lpstr>Tabakentwöhnung</vt:lpstr>
      <vt:lpstr>Tabakabhängigkeit</vt:lpstr>
      <vt:lpstr>Fagerströmtest (FTCD)</vt:lpstr>
      <vt:lpstr>Tabakabhängigkeit</vt:lpstr>
      <vt:lpstr>E-Zigaretten</vt:lpstr>
      <vt:lpstr>strukturierte Entwöhnung im Akutkrankenhaus/im Rahmen der Rehabilitation</vt:lpstr>
      <vt:lpstr>Tabakentwöhnung</vt:lpstr>
      <vt:lpstr>nicht-medikamentöse Therapie </vt:lpstr>
      <vt:lpstr>körperliches Training </vt:lpstr>
      <vt:lpstr>körperliches Training </vt:lpstr>
      <vt:lpstr>Trainings-Barrieren</vt:lpstr>
      <vt:lpstr>weitere Informationen</vt:lpstr>
      <vt:lpstr>häusliche Trainingstherapie</vt:lpstr>
      <vt:lpstr>Atemphysiotherapie</vt:lpstr>
      <vt:lpstr>Empfehlungen/Statements</vt:lpstr>
      <vt:lpstr>Atemphysiotherapie</vt:lpstr>
      <vt:lpstr>Patientenschulung und Selbstmanagement</vt:lpstr>
      <vt:lpstr>Ernährung</vt:lpstr>
      <vt:lpstr>Ergotherapie und Hilfsmittelberatung</vt:lpstr>
      <vt:lpstr>LTOT und NIV</vt:lpstr>
      <vt:lpstr>LTOT und NIV</vt:lpstr>
      <vt:lpstr>LTOT-Indikationen</vt:lpstr>
      <vt:lpstr>Die Indikation</vt:lpstr>
      <vt:lpstr>LTOT weiterverordnen bzw. beenden</vt:lpstr>
      <vt:lpstr>außerklinische nichtinvasive Beatmung (NIV) </vt:lpstr>
      <vt:lpstr>Kriterien für den Beginn einer langfristigen NIV </vt:lpstr>
      <vt:lpstr>Kontrolluntersuchungen NIV</vt:lpstr>
      <vt:lpstr>Therapie der respiratorischen Insuffizienz </vt:lpstr>
      <vt:lpstr>medikamentöse Therapie</vt:lpstr>
      <vt:lpstr>medikamentöse Langzeitbehandlung</vt:lpstr>
      <vt:lpstr>Therapieeskalation bei vorbehandelten Patient*innen</vt:lpstr>
      <vt:lpstr>Roflumilast</vt:lpstr>
      <vt:lpstr>Deeskalation</vt:lpstr>
      <vt:lpstr>Absetzversuch inhalativer Corticosteroide</vt:lpstr>
      <vt:lpstr>Inhalationssysteme I</vt:lpstr>
      <vt:lpstr>Inhalationssysteme II</vt:lpstr>
      <vt:lpstr>Die Auswahl des Inhalationssystems</vt:lpstr>
      <vt:lpstr>Videos zur richtigen Inhalationstechnik</vt:lpstr>
      <vt:lpstr>Empfehlungen/Statements</vt:lpstr>
      <vt:lpstr>Empfehlungen/Statements</vt:lpstr>
      <vt:lpstr>orale Steroidtherapie</vt:lpstr>
      <vt:lpstr>prophylaktische Therapie mit Antibiotika</vt:lpstr>
      <vt:lpstr>Mukolytika</vt:lpstr>
      <vt:lpstr>Antitussiva</vt:lpstr>
      <vt:lpstr>Betablocker</vt:lpstr>
      <vt:lpstr>Schutzimpfungen</vt:lpstr>
      <vt:lpstr>medizinische Rehabilitation</vt:lpstr>
      <vt:lpstr>Rehabilitation</vt:lpstr>
      <vt:lpstr>Indikationen für eine pneumologische Rehabilitationsmaßnahme</vt:lpstr>
      <vt:lpstr>Medizinische Rehabilitation und Rehabilitationssport</vt:lpstr>
      <vt:lpstr>Gerätebasiertes Training </vt:lpstr>
      <vt:lpstr>Telemedizin</vt:lpstr>
      <vt:lpstr>PneumoDigital</vt:lpstr>
      <vt:lpstr>Versorgungskoordination</vt:lpstr>
      <vt:lpstr>ambulante Versorgungskoordination</vt:lpstr>
      <vt:lpstr>fachärztliche Langzeitbetreuung</vt:lpstr>
      <vt:lpstr>Indikatoren für die Überweisung</vt:lpstr>
      <vt:lpstr>Indikatoren für die Überweisung</vt:lpstr>
      <vt:lpstr>Überweisung / Kooperationen</vt:lpstr>
      <vt:lpstr>Kooperation mit Apotheker*innen</vt:lpstr>
      <vt:lpstr>Einweisung in ein Krankenhaus bei</vt:lpstr>
      <vt:lpstr>Entlassmanagement</vt:lpstr>
      <vt:lpstr>Checkliste</vt:lpstr>
      <vt:lpstr>vertiefende Informationen (nicht in NVL enthalten)</vt:lpstr>
      <vt:lpstr>COPD Bewertung (Assessment) </vt:lpstr>
      <vt:lpstr>Einschätzung der COPD</vt:lpstr>
      <vt:lpstr>PowerPoint-Präsentation</vt:lpstr>
      <vt:lpstr>PowerPoint-Präsentation</vt:lpstr>
      <vt:lpstr>Substitutionstherapie bei Alpha1-Protease-Inhibitor-Mangel (AATM)</vt:lpstr>
    </vt:vector>
  </TitlesOfParts>
  <Company>None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Besitzer</dc:creator>
  <cp:lastModifiedBy>Uta Butt</cp:lastModifiedBy>
  <cp:revision>1508</cp:revision>
  <cp:lastPrinted>2018-03-10T08:55:31Z</cp:lastPrinted>
  <dcterms:created xsi:type="dcterms:W3CDTF">2017-12-19T16:42:43Z</dcterms:created>
  <dcterms:modified xsi:type="dcterms:W3CDTF">2021-06-27T15:27:04Z</dcterms:modified>
</cp:coreProperties>
</file>